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handoutMasterIdLst>
    <p:handoutMasterId r:id="rId58"/>
  </p:handoutMasterIdLst>
  <p:sldIdLst>
    <p:sldId id="257" r:id="rId2"/>
    <p:sldId id="736" r:id="rId3"/>
    <p:sldId id="856" r:id="rId4"/>
    <p:sldId id="857" r:id="rId5"/>
    <p:sldId id="859" r:id="rId6"/>
    <p:sldId id="821" r:id="rId7"/>
    <p:sldId id="945" r:id="rId8"/>
    <p:sldId id="946" r:id="rId9"/>
    <p:sldId id="887" r:id="rId10"/>
    <p:sldId id="1039" r:id="rId11"/>
    <p:sldId id="993" r:id="rId12"/>
    <p:sldId id="902" r:id="rId13"/>
    <p:sldId id="903" r:id="rId14"/>
    <p:sldId id="904" r:id="rId15"/>
    <p:sldId id="905" r:id="rId16"/>
    <p:sldId id="906" r:id="rId17"/>
    <p:sldId id="907" r:id="rId18"/>
    <p:sldId id="908" r:id="rId19"/>
    <p:sldId id="909" r:id="rId20"/>
    <p:sldId id="888" r:id="rId21"/>
    <p:sldId id="889" r:id="rId22"/>
    <p:sldId id="891" r:id="rId23"/>
    <p:sldId id="960" r:id="rId24"/>
    <p:sldId id="892" r:id="rId25"/>
    <p:sldId id="893" r:id="rId26"/>
    <p:sldId id="894" r:id="rId27"/>
    <p:sldId id="895" r:id="rId28"/>
    <p:sldId id="896" r:id="rId29"/>
    <p:sldId id="898" r:id="rId30"/>
    <p:sldId id="931" r:id="rId31"/>
    <p:sldId id="947" r:id="rId32"/>
    <p:sldId id="948" r:id="rId33"/>
    <p:sldId id="949" r:id="rId34"/>
    <p:sldId id="950" r:id="rId35"/>
    <p:sldId id="951" r:id="rId36"/>
    <p:sldId id="952" r:id="rId37"/>
    <p:sldId id="953" r:id="rId38"/>
    <p:sldId id="954" r:id="rId39"/>
    <p:sldId id="955" r:id="rId40"/>
    <p:sldId id="956" r:id="rId41"/>
    <p:sldId id="957" r:id="rId42"/>
    <p:sldId id="914" r:id="rId43"/>
    <p:sldId id="916" r:id="rId44"/>
    <p:sldId id="915" r:id="rId45"/>
    <p:sldId id="962" r:id="rId46"/>
    <p:sldId id="917" r:id="rId47"/>
    <p:sldId id="897" r:id="rId48"/>
    <p:sldId id="899" r:id="rId49"/>
    <p:sldId id="900" r:id="rId50"/>
    <p:sldId id="912" r:id="rId51"/>
    <p:sldId id="994" r:id="rId52"/>
    <p:sldId id="961" r:id="rId53"/>
    <p:sldId id="911" r:id="rId54"/>
    <p:sldId id="910" r:id="rId55"/>
    <p:sldId id="959"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 Jie" initials="L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34" autoAdjust="0"/>
    <p:restoredTop sz="96391" autoAdjust="0"/>
  </p:normalViewPr>
  <p:slideViewPr>
    <p:cSldViewPr snapToGrid="0">
      <p:cViewPr varScale="1">
        <p:scale>
          <a:sx n="115" d="100"/>
          <a:sy n="115" d="100"/>
        </p:scale>
        <p:origin x="414"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t>2022/2/24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381000" y="685800"/>
            <a:ext cx="6096000" cy="3429000"/>
          </a:xfrm>
        </p:spPr>
      </p:sp>
      <p:sp>
        <p:nvSpPr>
          <p:cNvPr id="88067" name="Rectangle 3"/>
          <p:cNvSpPr>
            <a:spLocks noGrp="1" noChangeArrowheads="1"/>
          </p:cNvSpPr>
          <p:nvPr>
            <p:ph type="body" idx="1"/>
          </p:nvPr>
        </p:nvSpPr>
        <p:spPr>
          <a:xfrm>
            <a:off x="685800" y="4343400"/>
            <a:ext cx="5486400" cy="4114800"/>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lvl1pPr>
              <a:defRPr/>
            </a:lvl1pPr>
          </a:lstStyle>
          <a:p>
            <a:r>
              <a:rPr lang="en-US" altLang="zh-CN" dirty="0"/>
              <a:t>Click to edit Master title style</a:t>
            </a:r>
            <a:endParaRPr lang="zh-CN" altLang="en-US" dirty="0"/>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82247"/>
            <a:ext cx="2324100" cy="876300"/>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2022/2/24</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p:nvPr>
        </p:nvSpPr>
        <p:spPr>
          <a:xfrm>
            <a:off x="669924" y="1123950"/>
            <a:ext cx="10850563" cy="50196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81700"/>
            <a:ext cx="2324100" cy="87630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p:cNvGrpSpPr/>
          <p:nvPr userDrawn="1"/>
        </p:nvGrpSpPr>
        <p:grpSpPr>
          <a:xfrm>
            <a:off x="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4" name="文本框 13"/>
          <p:cNvSpPr txBox="1"/>
          <p:nvPr userDrawn="1"/>
        </p:nvSpPr>
        <p:spPr>
          <a:xfrm>
            <a:off x="11387205" y="6553200"/>
            <a:ext cx="253933" cy="231946"/>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p:nvPr userDrawn="1"/>
        </p:nvPicPr>
        <p:blipFill>
          <a:blip r:embed="rId8" cstate="print">
            <a:extLst>
              <a:ext uri="{28A0092B-C50C-407E-A947-70E740481C1C}">
                <a14:useLocalDpi xmlns:a14="http://schemas.microsoft.com/office/drawing/2010/main" val="0"/>
              </a:ext>
            </a:extLst>
          </a:blip>
          <a:stretch>
            <a:fillRect/>
          </a:stretch>
        </p:blipFill>
        <p:spPr>
          <a:xfrm>
            <a:off x="11049000" y="203200"/>
            <a:ext cx="584200" cy="584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bilibili.com/video/BV1js411E7gw"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lianjie@shnu.edu.cn"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file:///C:\Users\Alice\AppData\Local\Temp\wps\INetCache\3f8a2c2ed619ca47523340759b4da535"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cleverbot.com/"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s://www.bilibili.com/video/BV1cs411G79u"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2">
            <a:extLst>
              <a:ext uri="{28A0092B-C50C-407E-A947-70E740481C1C}">
                <a14:useLocalDpi xmlns:a14="http://schemas.microsoft.com/office/drawing/2010/main" val="0"/>
              </a:ext>
            </a:extLst>
          </a:blip>
          <a:srcRect t="10522" b="-10522"/>
          <a:stretch>
            <a:fillRect/>
          </a:stretch>
        </p:blipFill>
        <p:spPr>
          <a:xfrm>
            <a:off x="0" y="0"/>
            <a:ext cx="12192000" cy="6811264"/>
          </a:xfrm>
          <a:prstGeom prst="rect">
            <a:avLst/>
          </a:prstGeom>
        </p:spPr>
      </p:pic>
      <p:grpSp>
        <p:nvGrpSpPr>
          <p:cNvPr id="3" name="组合 2"/>
          <p:cNvGrpSpPr/>
          <p:nvPr/>
        </p:nvGrpSpPr>
        <p:grpSpPr>
          <a:xfrm>
            <a:off x="0" y="3124200"/>
            <a:ext cx="12192000" cy="3733800"/>
            <a:chOff x="0" y="3312958"/>
            <a:chExt cx="12192000" cy="3830792"/>
          </a:xfrm>
        </p:grpSpPr>
        <p:sp>
          <p:nvSpPr>
            <p:cNvPr id="23" name="任意多边形: 形状 22"/>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3" name="文本框 12"/>
          <p:cNvSpPr txBox="1"/>
          <p:nvPr/>
        </p:nvSpPr>
        <p:spPr>
          <a:xfrm>
            <a:off x="759460" y="5886053"/>
            <a:ext cx="2419350" cy="370840"/>
          </a:xfrm>
          <a:prstGeom prst="rect">
            <a:avLst/>
          </a:prstGeom>
          <a:noFill/>
        </p:spPr>
        <p:txBody>
          <a:bodyPr wrap="none" rtlCol="0">
            <a:spAutoFit/>
          </a:bodyPr>
          <a:lstStyle/>
          <a:p>
            <a:pPr>
              <a:lnSpc>
                <a:spcPct val="130000"/>
              </a:lnSpc>
            </a:pPr>
            <a:r>
              <a:rPr 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廉洁，</a:t>
            </a: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lianjie@shnu.edu.cn</a:t>
            </a:r>
          </a:p>
        </p:txBody>
      </p:sp>
      <p:sp>
        <p:nvSpPr>
          <p:cNvPr id="14" name="文本框 13"/>
          <p:cNvSpPr txBox="1"/>
          <p:nvPr/>
        </p:nvSpPr>
        <p:spPr>
          <a:xfrm>
            <a:off x="609600" y="5135560"/>
            <a:ext cx="2926080" cy="64516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sz="3600">
                <a:sym typeface="微软雅黑" panose="020B0503020204020204" pitchFamily="34" charset="-122"/>
              </a:rPr>
              <a:t>自然语言处理</a:t>
            </a:r>
            <a:endParaRPr lang="zh-CN" sz="3600" dirty="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10160000" y="4889500"/>
            <a:ext cx="1524000" cy="1524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8490" y="355146"/>
            <a:ext cx="7145383" cy="553085"/>
          </a:xfrm>
          <a:prstGeom prst="rect">
            <a:avLst/>
          </a:prstGeom>
          <a:noFill/>
        </p:spPr>
        <p:txBody>
          <a:bodyPr wrap="square" rtlCol="0">
            <a:spAutoFit/>
          </a:bodyPr>
          <a:lstStyle/>
          <a:p>
            <a:pPr algn="l">
              <a:buClrTx/>
              <a:buSzTx/>
              <a:buFontTx/>
            </a:pPr>
            <a:r>
              <a:rPr sz="3000" b="1" spc="10" dirty="0">
                <a:solidFill>
                  <a:srgbClr val="000000">
                    <a:alpha val="100000"/>
                  </a:srgbClr>
                </a:solidFill>
                <a:latin typeface="黑体" panose="02010609060101010101" pitchFamily="49" charset="-122"/>
                <a:ea typeface="黑体" panose="02010609060101010101" pitchFamily="49" charset="-122"/>
                <a:cs typeface="黑体" panose="02010609060101010101" pitchFamily="49" charset="-122"/>
              </a:rPr>
              <a:t>电影：2001太空漫游</a:t>
            </a:r>
          </a:p>
        </p:txBody>
      </p:sp>
      <p:sp>
        <p:nvSpPr>
          <p:cNvPr id="3" name="矩形 2"/>
          <p:cNvSpPr/>
          <p:nvPr/>
        </p:nvSpPr>
        <p:spPr>
          <a:xfrm>
            <a:off x="914400" y="1639978"/>
            <a:ext cx="4720138" cy="369332"/>
          </a:xfrm>
          <a:prstGeom prst="rect">
            <a:avLst/>
          </a:prstGeom>
        </p:spPr>
        <p:txBody>
          <a:bodyPr wrap="none">
            <a:spAutoFit/>
          </a:bodyPr>
          <a:lstStyle/>
          <a:p>
            <a:r>
              <a:rPr lang="en-US" dirty="0">
                <a:hlinkClick r:id="rId2"/>
              </a:rPr>
              <a:t>https://www.bilibili.com/video/BV1js411E7gw</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5130" y="438785"/>
            <a:ext cx="6688455" cy="553085"/>
          </a:xfrm>
          <a:prstGeom prst="rect">
            <a:avLst/>
          </a:prstGeom>
          <a:noFill/>
        </p:spPr>
        <p:txBody>
          <a:bodyPr wrap="square" rtlCol="0">
            <a:spAutoFit/>
          </a:bodyPr>
          <a:lstStyle/>
          <a:p>
            <a:r>
              <a:rPr sz="3000" b="1" spc="10" dirty="0">
                <a:solidFill>
                  <a:srgbClr val="000000">
                    <a:alpha val="100000"/>
                  </a:srgbClr>
                </a:solidFill>
                <a:latin typeface="Calibri" panose="020F0502020204030204"/>
                <a:ea typeface="Calibri" panose="020F0502020204030204"/>
                <a:cs typeface="Calibri" panose="020F0502020204030204"/>
              </a:rPr>
              <a:t>What is NLP?</a:t>
            </a:r>
          </a:p>
        </p:txBody>
      </p:sp>
      <p:sp>
        <p:nvSpPr>
          <p:cNvPr id="4" name="文本框 3"/>
          <p:cNvSpPr txBox="1"/>
          <p:nvPr/>
        </p:nvSpPr>
        <p:spPr>
          <a:xfrm>
            <a:off x="440055" y="1397635"/>
            <a:ext cx="11154410" cy="922020"/>
          </a:xfrm>
          <a:prstGeom prst="rect">
            <a:avLst/>
          </a:prstGeom>
          <a:noFill/>
        </p:spPr>
        <p:txBody>
          <a:bodyPr wrap="square" rtlCol="0">
            <a:spAutoFit/>
          </a:bodyPr>
          <a:lstStyle/>
          <a:p>
            <a:pPr>
              <a:lnSpc>
                <a:spcPct val="150000"/>
              </a:lnSpc>
            </a:pPr>
            <a:r>
              <a:rPr lang="en-US" b="1">
                <a:solidFill>
                  <a:srgbClr val="FF0000"/>
                </a:solidFill>
                <a:latin typeface="Calibri" panose="020F0502020204030204" charset="0"/>
                <a:ea typeface="黑体" panose="02010609060101010101" pitchFamily="49" charset="-122"/>
                <a:cs typeface="Calibri" panose="020F0502020204030204" charset="0"/>
              </a:rPr>
              <a:t>I’m I do, sorry that afraid Dave I’m can’t.</a:t>
            </a: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需要语法，单词的排列顺序以及组词成句的知识。</a:t>
            </a:r>
            <a:endParaRPr lang="en-US" b="1">
              <a:solidFill>
                <a:srgbClr val="FF0000"/>
              </a:solidFill>
              <a:latin typeface="Calibri" panose="020F0502020204030204" charset="0"/>
              <a:ea typeface="黑体" panose="02010609060101010101" pitchFamily="49" charset="-122"/>
              <a:cs typeface="Calibri" panose="020F0502020204030204" charset="0"/>
            </a:endParaRPr>
          </a:p>
        </p:txBody>
      </p:sp>
      <p:sp>
        <p:nvSpPr>
          <p:cNvPr id="5" name="文本框 4"/>
          <p:cNvSpPr txBox="1"/>
          <p:nvPr/>
        </p:nvSpPr>
        <p:spPr>
          <a:xfrm>
            <a:off x="440055" y="2225040"/>
            <a:ext cx="10707370" cy="2168525"/>
          </a:xfrm>
          <a:prstGeom prst="rect">
            <a:avLst/>
          </a:prstGeom>
          <a:noFill/>
        </p:spPr>
        <p:txBody>
          <a:bodyPr wrap="square" rtlCol="0" anchor="t">
            <a:spAutoFit/>
          </a:bodyPr>
          <a:lstStyle/>
          <a:p>
            <a:pPr>
              <a:lnSpc>
                <a:spcPct val="150000"/>
              </a:lnSpc>
            </a:pPr>
            <a:r>
              <a:rPr lang="en-US" b="1">
                <a:solidFill>
                  <a:srgbClr val="FF0000"/>
                </a:solidFill>
                <a:latin typeface="Calibri" panose="020F0502020204030204" charset="0"/>
                <a:ea typeface="黑体" panose="02010609060101010101" pitchFamily="49" charset="-122"/>
                <a:cs typeface="Calibri" panose="020F0502020204030204" charset="0"/>
                <a:sym typeface="+mn-ea"/>
              </a:rPr>
              <a:t>How much Chinese silk was exported to Western Europe </a:t>
            </a:r>
            <a:r>
              <a:rPr lang="en-US" b="1" i="1">
                <a:solidFill>
                  <a:schemeClr val="accent1"/>
                </a:solidFill>
                <a:latin typeface="Calibri" panose="020F0502020204030204" charset="0"/>
                <a:ea typeface="黑体" panose="02010609060101010101" pitchFamily="49" charset="-122"/>
                <a:cs typeface="Calibri" panose="020F0502020204030204" charset="0"/>
                <a:sym typeface="+mn-ea"/>
              </a:rPr>
              <a:t>by </a:t>
            </a:r>
            <a:r>
              <a:rPr lang="en-US" b="1">
                <a:solidFill>
                  <a:srgbClr val="FF0000"/>
                </a:solidFill>
                <a:latin typeface="Calibri" panose="020F0502020204030204" charset="0"/>
                <a:ea typeface="黑体" panose="02010609060101010101" pitchFamily="49" charset="-122"/>
                <a:cs typeface="Calibri" panose="020F0502020204030204" charset="0"/>
                <a:sym typeface="+mn-ea"/>
              </a:rPr>
              <a:t>the end of the 18th century?</a:t>
            </a:r>
            <a:endParaRPr lang="en-US" b="1">
              <a:solidFill>
                <a:srgbClr val="FF0000"/>
              </a:solidFill>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sym typeface="+mn-ea"/>
              </a:rPr>
              <a:t>为了回答这个问题，需要</a:t>
            </a:r>
            <a:r>
              <a:rPr lang="zh-CN" altLang="en-US" b="1">
                <a:highlight>
                  <a:srgbClr val="FFFF00"/>
                </a:highlight>
                <a:latin typeface="Calibri" panose="020F0502020204030204" charset="0"/>
                <a:ea typeface="黑体" panose="02010609060101010101" pitchFamily="49" charset="-122"/>
                <a:cs typeface="Calibri" panose="020F0502020204030204" charset="0"/>
                <a:sym typeface="+mn-ea"/>
              </a:rPr>
              <a:t>词汇语义学</a:t>
            </a:r>
            <a:r>
              <a:rPr lang="en-US" altLang="zh-CN" b="1">
                <a:highlight>
                  <a:srgbClr val="FFFF00"/>
                </a:highlight>
                <a:latin typeface="Calibri" panose="020F0502020204030204" charset="0"/>
                <a:ea typeface="黑体" panose="02010609060101010101" pitchFamily="49" charset="-122"/>
                <a:cs typeface="Calibri" panose="020F0502020204030204" charset="0"/>
                <a:sym typeface="+mn-ea"/>
              </a:rPr>
              <a:t>lexical semantics</a:t>
            </a:r>
            <a:r>
              <a:rPr lang="zh-CN" altLang="en-US">
                <a:latin typeface="Calibri" panose="020F0502020204030204" charset="0"/>
                <a:ea typeface="黑体" panose="02010609060101010101" pitchFamily="49" charset="-122"/>
                <a:cs typeface="Calibri" panose="020F0502020204030204" charset="0"/>
                <a:sym typeface="+mn-ea"/>
              </a:rPr>
              <a:t>的知识以便了解问句中</a:t>
            </a:r>
            <a:r>
              <a:rPr lang="en-US" altLang="zh-CN">
                <a:solidFill>
                  <a:srgbClr val="FF0000"/>
                </a:solidFill>
                <a:latin typeface="Calibri" panose="020F0502020204030204" charset="0"/>
                <a:ea typeface="黑体" panose="02010609060101010101" pitchFamily="49" charset="-122"/>
                <a:cs typeface="Calibri" panose="020F0502020204030204" charset="0"/>
                <a:sym typeface="+mn-ea"/>
              </a:rPr>
              <a:t>export</a:t>
            </a:r>
            <a:r>
              <a:rPr lang="zh-CN" altLang="en-US">
                <a:latin typeface="Calibri" panose="020F0502020204030204" charset="0"/>
                <a:ea typeface="黑体" panose="02010609060101010101" pitchFamily="49" charset="-122"/>
                <a:cs typeface="Calibri" panose="020F0502020204030204" charset="0"/>
                <a:sym typeface="+mn-ea"/>
              </a:rPr>
              <a:t>或者</a:t>
            </a:r>
            <a:r>
              <a:rPr lang="en-US" altLang="zh-CN">
                <a:solidFill>
                  <a:srgbClr val="FF0000"/>
                </a:solidFill>
                <a:latin typeface="Calibri" panose="020F0502020204030204" charset="0"/>
                <a:ea typeface="黑体" panose="02010609060101010101" pitchFamily="49" charset="-122"/>
                <a:cs typeface="Calibri" panose="020F0502020204030204" charset="0"/>
                <a:sym typeface="+mn-ea"/>
              </a:rPr>
              <a:t>silk</a:t>
            </a:r>
            <a:r>
              <a:rPr lang="zh-CN" altLang="en-US">
                <a:latin typeface="Calibri" panose="020F0502020204030204" charset="0"/>
                <a:ea typeface="黑体" panose="02010609060101010101" pitchFamily="49" charset="-122"/>
                <a:cs typeface="Calibri" panose="020F0502020204030204" charset="0"/>
                <a:sym typeface="+mn-ea"/>
              </a:rPr>
              <a:t>的意义；</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sym typeface="+mn-ea"/>
              </a:rPr>
              <a:t>需要</a:t>
            </a:r>
            <a:r>
              <a:rPr lang="zh-CN" altLang="en-US" b="1">
                <a:highlight>
                  <a:srgbClr val="FFFF00"/>
                </a:highlight>
                <a:latin typeface="Calibri" panose="020F0502020204030204" charset="0"/>
                <a:ea typeface="黑体" panose="02010609060101010101" pitchFamily="49" charset="-122"/>
                <a:cs typeface="Calibri" panose="020F0502020204030204" charset="0"/>
                <a:sym typeface="+mn-ea"/>
              </a:rPr>
              <a:t>组合语义学</a:t>
            </a:r>
            <a:r>
              <a:rPr lang="en-US" altLang="zh-CN" b="1">
                <a:highlight>
                  <a:srgbClr val="FFFF00"/>
                </a:highlight>
                <a:latin typeface="Calibri" panose="020F0502020204030204" charset="0"/>
                <a:ea typeface="黑体" panose="02010609060101010101" pitchFamily="49" charset="-122"/>
                <a:cs typeface="Calibri" panose="020F0502020204030204" charset="0"/>
                <a:sym typeface="+mn-ea"/>
              </a:rPr>
              <a:t>compositional semantics</a:t>
            </a:r>
            <a:r>
              <a:rPr lang="zh-CN" altLang="en-US">
                <a:latin typeface="Calibri" panose="020F0502020204030204" charset="0"/>
                <a:ea typeface="黑体" panose="02010609060101010101" pitchFamily="49" charset="-122"/>
                <a:cs typeface="Calibri" panose="020F0502020204030204" charset="0"/>
                <a:sym typeface="+mn-ea"/>
              </a:rPr>
              <a:t>的知识，比如相对于</a:t>
            </a:r>
            <a:r>
              <a:rPr lang="en-US" altLang="zh-CN">
                <a:latin typeface="Calibri" panose="020F0502020204030204" charset="0"/>
                <a:ea typeface="黑体" panose="02010609060101010101" pitchFamily="49" charset="-122"/>
                <a:cs typeface="Calibri" panose="020F0502020204030204" charset="0"/>
                <a:sym typeface="+mn-ea"/>
              </a:rPr>
              <a:t>Eastern Europe</a:t>
            </a:r>
            <a:r>
              <a:rPr lang="zh-CN" altLang="en-US">
                <a:latin typeface="Calibri" panose="020F0502020204030204" charset="0"/>
                <a:ea typeface="黑体" panose="02010609060101010101" pitchFamily="49" charset="-122"/>
                <a:cs typeface="Calibri" panose="020F0502020204030204" charset="0"/>
                <a:sym typeface="+mn-ea"/>
              </a:rPr>
              <a:t>，</a:t>
            </a:r>
            <a:r>
              <a:rPr lang="en-US" altLang="zh-CN">
                <a:latin typeface="Calibri" panose="020F0502020204030204" charset="0"/>
                <a:ea typeface="黑体" panose="02010609060101010101" pitchFamily="49" charset="-122"/>
                <a:cs typeface="Calibri" panose="020F0502020204030204" charset="0"/>
                <a:sym typeface="+mn-ea"/>
              </a:rPr>
              <a:t>Western Europe</a:t>
            </a:r>
            <a:r>
              <a:rPr lang="zh-CN" altLang="en-US">
                <a:latin typeface="Calibri" panose="020F0502020204030204" charset="0"/>
                <a:ea typeface="黑体" panose="02010609060101010101" pitchFamily="49" charset="-122"/>
                <a:cs typeface="Calibri" panose="020F0502020204030204" charset="0"/>
                <a:sym typeface="+mn-ea"/>
              </a:rPr>
              <a:t>是怎样组合，有什么意义。</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sym typeface="+mn-ea"/>
              </a:rPr>
              <a:t>以及需要了解</a:t>
            </a:r>
            <a:r>
              <a:rPr lang="en-US" b="1" i="1">
                <a:solidFill>
                  <a:schemeClr val="accent1"/>
                </a:solidFill>
                <a:latin typeface="Calibri" panose="020F0502020204030204" charset="0"/>
                <a:ea typeface="黑体" panose="02010609060101010101" pitchFamily="49" charset="-122"/>
                <a:cs typeface="Calibri" panose="020F0502020204030204" charset="0"/>
                <a:sym typeface="+mn-ea"/>
              </a:rPr>
              <a:t>by</a:t>
            </a:r>
            <a:r>
              <a:rPr lang="zh-CN" altLang="en-US">
                <a:latin typeface="Calibri" panose="020F0502020204030204" charset="0"/>
                <a:ea typeface="黑体" panose="02010609060101010101" pitchFamily="49" charset="-122"/>
                <a:cs typeface="Calibri" panose="020F0502020204030204" charset="0"/>
                <a:sym typeface="+mn-ea"/>
              </a:rPr>
              <a:t>这个词在这里是表示时间的重点，但是下面这句话：</a:t>
            </a:r>
            <a:endParaRPr lang="zh-CN" altLang="en-US"/>
          </a:p>
        </p:txBody>
      </p:sp>
      <p:sp>
        <p:nvSpPr>
          <p:cNvPr id="6" name="文本框 5"/>
          <p:cNvSpPr txBox="1"/>
          <p:nvPr/>
        </p:nvSpPr>
        <p:spPr>
          <a:xfrm>
            <a:off x="440055" y="4233545"/>
            <a:ext cx="10024745" cy="922020"/>
          </a:xfrm>
          <a:prstGeom prst="rect">
            <a:avLst/>
          </a:prstGeom>
          <a:noFill/>
        </p:spPr>
        <p:txBody>
          <a:bodyPr wrap="square" rtlCol="0" anchor="t">
            <a:spAutoFit/>
          </a:bodyPr>
          <a:lstStyle/>
          <a:p>
            <a:pPr algn="l">
              <a:lnSpc>
                <a:spcPct val="150000"/>
              </a:lnSpc>
              <a:buClrTx/>
              <a:buSzTx/>
              <a:buFontTx/>
            </a:pPr>
            <a:r>
              <a:rPr lang="en-US" b="1">
                <a:solidFill>
                  <a:srgbClr val="FF0000"/>
                </a:solidFill>
                <a:latin typeface="Calibri" panose="020F0502020204030204" charset="0"/>
                <a:ea typeface="黑体" panose="02010609060101010101" pitchFamily="49" charset="-122"/>
                <a:cs typeface="Calibri" panose="020F0502020204030204" charset="0"/>
                <a:sym typeface="+mn-ea"/>
              </a:rPr>
              <a:t>How much Chinese silk was exported to Western Europe </a:t>
            </a:r>
            <a:r>
              <a:rPr lang="en-US" b="1" i="1">
                <a:solidFill>
                  <a:schemeClr val="accent1"/>
                </a:solidFill>
                <a:latin typeface="Calibri" panose="020F0502020204030204" charset="0"/>
                <a:ea typeface="黑体" panose="02010609060101010101" pitchFamily="49" charset="-122"/>
                <a:cs typeface="Calibri" panose="020F0502020204030204" charset="0"/>
                <a:sym typeface="+mn-ea"/>
              </a:rPr>
              <a:t>by</a:t>
            </a:r>
            <a:r>
              <a:rPr lang="en-US" b="1">
                <a:solidFill>
                  <a:srgbClr val="FF0000"/>
                </a:solidFill>
                <a:latin typeface="Calibri" panose="020F0502020204030204" charset="0"/>
                <a:ea typeface="黑体" panose="02010609060101010101" pitchFamily="49" charset="-122"/>
                <a:cs typeface="Calibri" panose="020F0502020204030204" charset="0"/>
                <a:sym typeface="+mn-ea"/>
              </a:rPr>
              <a:t> southern merchants?</a:t>
            </a:r>
            <a:endParaRPr lang="en-US" b="1">
              <a:solidFill>
                <a:srgbClr val="FF0000"/>
              </a:solidFill>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sym typeface="+mn-ea"/>
              </a:rPr>
              <a:t>by表示的则是施事方。</a:t>
            </a:r>
          </a:p>
        </p:txBody>
      </p:sp>
      <p:sp>
        <p:nvSpPr>
          <p:cNvPr id="7" name="文本框 6"/>
          <p:cNvSpPr txBox="1"/>
          <p:nvPr/>
        </p:nvSpPr>
        <p:spPr>
          <a:xfrm>
            <a:off x="440055" y="5034280"/>
            <a:ext cx="10024745" cy="1337945"/>
          </a:xfrm>
          <a:prstGeom prst="rect">
            <a:avLst/>
          </a:prstGeom>
          <a:noFill/>
        </p:spPr>
        <p:txBody>
          <a:bodyPr wrap="square" rtlCol="0" anchor="t">
            <a:spAutoFit/>
          </a:bodyPr>
          <a:lstStyle/>
          <a:p>
            <a:pPr algn="l">
              <a:lnSpc>
                <a:spcPct val="150000"/>
              </a:lnSpc>
              <a:buClrTx/>
              <a:buSzTx/>
              <a:buFontTx/>
            </a:pPr>
            <a:r>
              <a:rPr lang="en-US" b="1">
                <a:solidFill>
                  <a:srgbClr val="FF0000"/>
                </a:solidFill>
                <a:latin typeface="Calibri" panose="020F0502020204030204" charset="0"/>
                <a:ea typeface="黑体" panose="02010609060101010101" pitchFamily="49" charset="-122"/>
                <a:cs typeface="Calibri" panose="020F0502020204030204" charset="0"/>
                <a:sym typeface="+mn-ea"/>
              </a:rPr>
              <a:t>How many states were in the United States </a:t>
            </a:r>
            <a:r>
              <a:rPr lang="en-US" b="1" i="1">
                <a:solidFill>
                  <a:schemeClr val="accent1"/>
                </a:solidFill>
                <a:latin typeface="Calibri" panose="020F0502020204030204" charset="0"/>
                <a:ea typeface="黑体" panose="02010609060101010101" pitchFamily="49" charset="-122"/>
                <a:cs typeface="Calibri" panose="020F0502020204030204" charset="0"/>
                <a:sym typeface="+mn-ea"/>
              </a:rPr>
              <a:t>that</a:t>
            </a:r>
            <a:r>
              <a:rPr lang="en-US" b="1">
                <a:solidFill>
                  <a:srgbClr val="FF0000"/>
                </a:solidFill>
                <a:latin typeface="Calibri" panose="020F0502020204030204" charset="0"/>
                <a:ea typeface="黑体" panose="02010609060101010101" pitchFamily="49" charset="-122"/>
                <a:cs typeface="Calibri" panose="020F0502020204030204" charset="0"/>
                <a:sym typeface="+mn-ea"/>
              </a:rPr>
              <a:t> </a:t>
            </a:r>
            <a:r>
              <a:rPr lang="en-US" b="1" i="1">
                <a:solidFill>
                  <a:schemeClr val="accent1"/>
                </a:solidFill>
                <a:latin typeface="Calibri" panose="020F0502020204030204" charset="0"/>
                <a:ea typeface="黑体" panose="02010609060101010101" pitchFamily="49" charset="-122"/>
                <a:cs typeface="Calibri" panose="020F0502020204030204" charset="0"/>
                <a:sym typeface="+mn-ea"/>
              </a:rPr>
              <a:t>year</a:t>
            </a:r>
            <a:r>
              <a:rPr lang="en-US" b="1">
                <a:solidFill>
                  <a:srgbClr val="FF0000"/>
                </a:solidFill>
                <a:latin typeface="Calibri" panose="020F0502020204030204" charset="0"/>
                <a:ea typeface="黑体" panose="02010609060101010101" pitchFamily="49" charset="-122"/>
                <a:cs typeface="Calibri" panose="020F0502020204030204" charset="0"/>
                <a:sym typeface="+mn-ea"/>
              </a:rPr>
              <a:t>?</a:t>
            </a:r>
          </a:p>
          <a:p>
            <a:pPr marL="285750" indent="-285750" algn="l">
              <a:lnSpc>
                <a:spcPct val="150000"/>
              </a:lnSpc>
              <a:buClrTx/>
              <a:buSzTx/>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sym typeface="+mn-ea"/>
              </a:rPr>
              <a:t>that year是哪一年？</a:t>
            </a:r>
          </a:p>
          <a:p>
            <a:pPr marL="285750" indent="-285750" algn="l">
              <a:lnSpc>
                <a:spcPct val="150000"/>
              </a:lnSpc>
              <a:buClrTx/>
              <a:buSzTx/>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sym typeface="+mn-ea"/>
              </a:rPr>
              <a:t>需要</a:t>
            </a:r>
            <a:r>
              <a:rPr lang="zh-CN" altLang="en-US" b="1">
                <a:highlight>
                  <a:srgbClr val="FFFF00"/>
                </a:highlight>
                <a:latin typeface="Calibri" panose="020F0502020204030204" charset="0"/>
                <a:ea typeface="黑体" panose="02010609060101010101" pitchFamily="49" charset="-122"/>
                <a:cs typeface="Calibri" panose="020F0502020204030204" charset="0"/>
                <a:sym typeface="+mn-ea"/>
              </a:rPr>
              <a:t>同指消解coreference resolution</a:t>
            </a:r>
            <a:r>
              <a:rPr lang="zh-CN" altLang="en-US">
                <a:latin typeface="Calibri" panose="020F0502020204030204" charset="0"/>
                <a:ea typeface="黑体" panose="02010609060101010101" pitchFamily="49" charset="-122"/>
                <a:cs typeface="Calibri" panose="020F0502020204030204" charset="0"/>
                <a:sym typeface="+mn-ea"/>
              </a:rPr>
              <a:t>的任务去确认</a:t>
            </a:r>
            <a:r>
              <a:rPr lang="en-US" altLang="zh-CN">
                <a:latin typeface="Calibri" panose="020F0502020204030204" charset="0"/>
                <a:ea typeface="黑体" panose="02010609060101010101" pitchFamily="49" charset="-122"/>
                <a:cs typeface="Calibri" panose="020F0502020204030204" charset="0"/>
                <a:sym typeface="+mn-ea"/>
              </a:rPr>
              <a:t>that this it</a:t>
            </a:r>
            <a:r>
              <a:rPr lang="zh-CN" altLang="en-US">
                <a:latin typeface="Calibri" panose="020F0502020204030204" charset="0"/>
                <a:ea typeface="黑体" panose="02010609060101010101" pitchFamily="49" charset="-122"/>
                <a:cs typeface="Calibri" panose="020F0502020204030204" charset="0"/>
                <a:sym typeface="+mn-ea"/>
              </a:rPr>
              <a:t>等代词指前面对话中的哪一个部分。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000" b="1" spc="10" dirty="0">
                <a:solidFill>
                  <a:srgbClr val="000000">
                    <a:alpha val="100000"/>
                  </a:srgbClr>
                </a:solidFill>
                <a:latin typeface="Calibri" panose="020F0502020204030204"/>
                <a:ea typeface="Calibri" panose="020F0502020204030204"/>
                <a:cs typeface="Calibri" panose="020F0502020204030204"/>
              </a:rPr>
              <a:t>NLP</a:t>
            </a:r>
          </a:p>
        </p:txBody>
      </p:sp>
      <p:sp>
        <p:nvSpPr>
          <p:cNvPr id="3" name="圆角矩形 2"/>
          <p:cNvSpPr/>
          <p:nvPr/>
        </p:nvSpPr>
        <p:spPr>
          <a:xfrm>
            <a:off x="1122680" y="1985645"/>
            <a:ext cx="9062720" cy="3214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1652905" y="2741295"/>
            <a:ext cx="3429635" cy="17030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b="1"/>
              <a:t>NLU</a:t>
            </a:r>
          </a:p>
          <a:p>
            <a:pPr algn="ctr"/>
            <a:r>
              <a:rPr lang="en-US" altLang="zh-CN" sz="2200" b="1">
                <a:solidFill>
                  <a:schemeClr val="accent2">
                    <a:lumMod val="50000"/>
                  </a:schemeClr>
                </a:solidFill>
              </a:rPr>
              <a:t>(Natural Language Understanding)</a:t>
            </a:r>
          </a:p>
        </p:txBody>
      </p:sp>
      <p:sp>
        <p:nvSpPr>
          <p:cNvPr id="5" name="圆角矩形 4"/>
          <p:cNvSpPr/>
          <p:nvPr/>
        </p:nvSpPr>
        <p:spPr>
          <a:xfrm>
            <a:off x="6005195" y="2741295"/>
            <a:ext cx="3429635" cy="17030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b="1"/>
              <a:t>NLG</a:t>
            </a:r>
          </a:p>
          <a:p>
            <a:pPr algn="ctr"/>
            <a:r>
              <a:rPr lang="en-US" altLang="zh-CN" sz="2200" b="1">
                <a:solidFill>
                  <a:schemeClr val="accent2">
                    <a:lumMod val="50000"/>
                  </a:schemeClr>
                </a:solidFill>
              </a:rPr>
              <a:t>(Natural Language Generation)</a:t>
            </a:r>
          </a:p>
        </p:txBody>
      </p:sp>
      <p:sp>
        <p:nvSpPr>
          <p:cNvPr id="6" name="文本框 5"/>
          <p:cNvSpPr txBox="1"/>
          <p:nvPr/>
        </p:nvSpPr>
        <p:spPr>
          <a:xfrm>
            <a:off x="4853940" y="1985645"/>
            <a:ext cx="1599565" cy="475615"/>
          </a:xfrm>
          <a:prstGeom prst="rect">
            <a:avLst/>
          </a:prstGeom>
          <a:noFill/>
        </p:spPr>
        <p:txBody>
          <a:bodyPr wrap="square" rtlCol="0">
            <a:spAutoFit/>
          </a:bodyPr>
          <a:lstStyle/>
          <a:p>
            <a:r>
              <a:rPr lang="en-US" altLang="zh-CN" sz="2500" b="1"/>
              <a:t>Two Tasks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000" b="1" spc="10" dirty="0">
                <a:solidFill>
                  <a:srgbClr val="000000">
                    <a:alpha val="100000"/>
                  </a:srgbClr>
                </a:solidFill>
                <a:latin typeface="Calibri" panose="020F0502020204030204"/>
                <a:ea typeface="Calibri" panose="020F0502020204030204"/>
                <a:cs typeface="Calibri" panose="020F0502020204030204"/>
              </a:rPr>
              <a:t>NL</a:t>
            </a:r>
            <a:r>
              <a:rPr lang="en-US" altLang="zh-CN" sz="3000" b="1" spc="10" dirty="0">
                <a:solidFill>
                  <a:srgbClr val="000000">
                    <a:alpha val="100000"/>
                  </a:srgbClr>
                </a:solidFill>
                <a:latin typeface="Calibri" panose="020F0502020204030204"/>
                <a:ea typeface="Calibri" panose="020F0502020204030204"/>
                <a:cs typeface="Calibri" panose="020F0502020204030204"/>
              </a:rPr>
              <a:t>U</a:t>
            </a:r>
          </a:p>
        </p:txBody>
      </p:sp>
      <p:sp>
        <p:nvSpPr>
          <p:cNvPr id="7" name="文本框 6"/>
          <p:cNvSpPr txBox="1"/>
          <p:nvPr/>
        </p:nvSpPr>
        <p:spPr>
          <a:xfrm>
            <a:off x="1058545" y="1373505"/>
            <a:ext cx="10492740" cy="2306955"/>
          </a:xfrm>
          <a:prstGeom prst="rect">
            <a:avLst/>
          </a:prstGeom>
          <a:noFill/>
        </p:spPr>
        <p:txBody>
          <a:bodyPr wrap="square" rtlCol="0" anchor="t">
            <a:sp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rPr>
              <a:t>自然语言理解</a:t>
            </a:r>
            <a:r>
              <a:rPr lang="en-US" altLang="zh-CN" dirty="0">
                <a:latin typeface="黑体" panose="02010609060101010101" pitchFamily="49" charset="-122"/>
                <a:ea typeface="黑体" panose="02010609060101010101" pitchFamily="49" charset="-122"/>
                <a:cs typeface="黑体" panose="02010609060101010101" pitchFamily="49" charset="-122"/>
              </a:rPr>
              <a:t>NLU</a:t>
            </a:r>
            <a:r>
              <a:rPr lang="zh-CN" altLang="en-US" dirty="0">
                <a:latin typeface="黑体" panose="02010609060101010101" pitchFamily="49" charset="-122"/>
                <a:ea typeface="黑体" panose="02010609060101010101" pitchFamily="49" charset="-122"/>
                <a:cs typeface="黑体" panose="02010609060101010101" pitchFamily="49" charset="-122"/>
              </a:rPr>
              <a:t>就是希望机器像人⼀样，具备正常人的语言理解能力，由于自然语言在理解上有很多难点，所以 NLU </a:t>
            </a:r>
            <a:r>
              <a:rPr lang="zh-CN" altLang="en-US" dirty="0" smtClean="0">
                <a:latin typeface="黑体" panose="02010609060101010101" pitchFamily="49" charset="-122"/>
                <a:ea typeface="黑体" panose="02010609060101010101" pitchFamily="49" charset="-122"/>
                <a:cs typeface="黑体" panose="02010609060101010101" pitchFamily="49" charset="-122"/>
              </a:rPr>
              <a:t>至今</a:t>
            </a:r>
            <a:r>
              <a:rPr lang="zh-CN" altLang="en-US" dirty="0">
                <a:latin typeface="黑体" panose="02010609060101010101" pitchFamily="49" charset="-122"/>
                <a:ea typeface="黑体" panose="02010609060101010101" pitchFamily="49" charset="-122"/>
                <a:cs typeface="黑体" panose="02010609060101010101" pitchFamily="49" charset="-122"/>
              </a:rPr>
              <a:t>还不如人类的表现。</a:t>
            </a:r>
          </a:p>
          <a:p>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rPr>
              <a:t>比如，人们的表达方式多样：</a:t>
            </a:r>
          </a:p>
          <a:p>
            <a:r>
              <a:rPr lang="en-US" altLang="zh-CN" dirty="0">
                <a:latin typeface="黑体" panose="02010609060101010101" pitchFamily="49" charset="-122"/>
                <a:ea typeface="黑体" panose="02010609060101010101" pitchFamily="49" charset="-122"/>
                <a:cs typeface="黑体" panose="02010609060101010101" pitchFamily="49" charset="-122"/>
              </a:rPr>
              <a:t>“</a:t>
            </a:r>
            <a:r>
              <a:rPr lang="zh-CN" altLang="en-US" dirty="0">
                <a:latin typeface="黑体" panose="02010609060101010101" pitchFamily="49" charset="-122"/>
                <a:ea typeface="黑体" panose="02010609060101010101" pitchFamily="49" charset="-122"/>
                <a:cs typeface="黑体" panose="02010609060101010101" pitchFamily="49" charset="-122"/>
              </a:rPr>
              <a:t>音乐声音太大了，我听不清别人说话了！</a:t>
            </a:r>
            <a:r>
              <a:rPr lang="en-US" altLang="zh-CN" dirty="0">
                <a:latin typeface="黑体" panose="02010609060101010101" pitchFamily="49" charset="-122"/>
                <a:ea typeface="黑体" panose="02010609060101010101" pitchFamily="49" charset="-122"/>
                <a:cs typeface="黑体" panose="02010609060101010101" pitchFamily="49" charset="-122"/>
              </a:rPr>
              <a:t>”</a:t>
            </a:r>
          </a:p>
          <a:p>
            <a:r>
              <a:rPr lang="en-US" altLang="zh-CN" dirty="0">
                <a:latin typeface="黑体" panose="02010609060101010101" pitchFamily="49" charset="-122"/>
                <a:ea typeface="黑体" panose="02010609060101010101" pitchFamily="49" charset="-122"/>
                <a:cs typeface="黑体" panose="02010609060101010101" pitchFamily="49" charset="-122"/>
              </a:rPr>
              <a:t>“</a:t>
            </a:r>
            <a:r>
              <a:rPr lang="zh-CN" altLang="en-US" dirty="0">
                <a:latin typeface="黑体" panose="02010609060101010101" pitchFamily="49" charset="-122"/>
                <a:ea typeface="黑体" panose="02010609060101010101" pitchFamily="49" charset="-122"/>
                <a:cs typeface="黑体" panose="02010609060101010101" pitchFamily="49" charset="-122"/>
              </a:rPr>
              <a:t>能不能小点声？！</a:t>
            </a:r>
            <a:r>
              <a:rPr lang="en-US" altLang="zh-CN" dirty="0">
                <a:latin typeface="黑体" panose="02010609060101010101" pitchFamily="49" charset="-122"/>
                <a:ea typeface="黑体" panose="02010609060101010101" pitchFamily="49" charset="-122"/>
                <a:cs typeface="黑体" panose="02010609060101010101" pitchFamily="49" charset="-122"/>
              </a:rPr>
              <a:t>”</a:t>
            </a:r>
          </a:p>
          <a:p>
            <a:r>
              <a:rPr lang="en-US" altLang="zh-CN" dirty="0">
                <a:latin typeface="黑体" panose="02010609060101010101" pitchFamily="49" charset="-122"/>
                <a:ea typeface="黑体" panose="02010609060101010101" pitchFamily="49" charset="-122"/>
                <a:cs typeface="黑体" panose="02010609060101010101" pitchFamily="49" charset="-122"/>
              </a:rPr>
              <a:t>“</a:t>
            </a:r>
            <a:r>
              <a:rPr lang="zh-CN" altLang="en-US" dirty="0">
                <a:latin typeface="黑体" panose="02010609060101010101" pitchFamily="49" charset="-122"/>
                <a:ea typeface="黑体" panose="02010609060101010101" pitchFamily="49" charset="-122"/>
                <a:cs typeface="黑体" panose="02010609060101010101" pitchFamily="49" charset="-122"/>
              </a:rPr>
              <a:t>吵死了！！</a:t>
            </a:r>
            <a:r>
              <a:rPr lang="en-US" altLang="zh-CN" dirty="0">
                <a:latin typeface="黑体" panose="02010609060101010101" pitchFamily="49" charset="-122"/>
                <a:ea typeface="黑体" panose="02010609060101010101" pitchFamily="49" charset="-122"/>
                <a:cs typeface="黑体" panose="02010609060101010101" pitchFamily="49" charset="-122"/>
              </a:rPr>
              <a:t>”</a:t>
            </a:r>
          </a:p>
          <a:p>
            <a:r>
              <a:rPr lang="en-US" altLang="zh-CN" dirty="0">
                <a:latin typeface="黑体" panose="02010609060101010101" pitchFamily="49" charset="-122"/>
                <a:ea typeface="黑体" panose="02010609060101010101" pitchFamily="49" charset="-122"/>
                <a:cs typeface="黑体" panose="02010609060101010101" pitchFamily="49" charset="-122"/>
              </a:rPr>
              <a:t>“</a:t>
            </a:r>
            <a:r>
              <a:rPr lang="zh-CN" altLang="en-US" dirty="0">
                <a:latin typeface="黑体" panose="02010609060101010101" pitchFamily="49" charset="-122"/>
                <a:ea typeface="黑体" panose="02010609060101010101" pitchFamily="49" charset="-122"/>
                <a:cs typeface="黑体" panose="02010609060101010101" pitchFamily="49" charset="-122"/>
              </a:rPr>
              <a:t>降低音乐声音！</a:t>
            </a:r>
            <a:r>
              <a:rPr lang="en-US" altLang="zh-CN" dirty="0">
                <a:latin typeface="黑体" panose="02010609060101010101" pitchFamily="49" charset="-122"/>
                <a:ea typeface="黑体" panose="02010609060101010101" pitchFamily="49" charset="-122"/>
                <a:cs typeface="黑体" panose="02010609060101010101" pitchFamily="49"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8" name="文本框 7"/>
          <p:cNvSpPr txBox="1"/>
          <p:nvPr/>
        </p:nvSpPr>
        <p:spPr>
          <a:xfrm>
            <a:off x="6444615" y="3680460"/>
            <a:ext cx="4987290" cy="1245235"/>
          </a:xfrm>
          <a:prstGeom prst="rect">
            <a:avLst/>
          </a:prstGeom>
          <a:ln w="571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t" anchorCtr="0" forceAA="0" compatLnSpc="1">
            <a:spAutoFit/>
          </a:bodyPr>
          <a:lstStyle/>
          <a:p>
            <a:pPr lvl="0" algn="l">
              <a:buClrTx/>
              <a:buSzTx/>
              <a:buFontTx/>
            </a:pPr>
            <a:r>
              <a:rPr lang="zh-CN" altLang="en-US" sz="2500" dirty="0">
                <a:sym typeface="+mn-ea"/>
              </a:rPr>
              <a:t>时间：周四</a:t>
            </a:r>
          </a:p>
          <a:p>
            <a:pPr lvl="0" algn="l">
              <a:buClrTx/>
              <a:buSzTx/>
              <a:buFontTx/>
            </a:pPr>
            <a:r>
              <a:rPr lang="zh-CN" altLang="en-US" sz="2500" dirty="0">
                <a:sym typeface="+mn-ea"/>
              </a:rPr>
              <a:t>目的地：海南</a:t>
            </a:r>
          </a:p>
          <a:p>
            <a:pPr lvl="0" algn="l">
              <a:buClrTx/>
              <a:buSzTx/>
              <a:buFontTx/>
            </a:pPr>
            <a:r>
              <a:rPr lang="zh-CN" altLang="en-US" sz="2500" b="1" dirty="0">
                <a:sym typeface="+mn-ea"/>
              </a:rPr>
              <a:t>意图：机票的性价比怎么样</a:t>
            </a:r>
          </a:p>
        </p:txBody>
      </p:sp>
      <p:sp>
        <p:nvSpPr>
          <p:cNvPr id="9" name="文本框 8"/>
          <p:cNvSpPr txBox="1"/>
          <p:nvPr/>
        </p:nvSpPr>
        <p:spPr>
          <a:xfrm>
            <a:off x="482600" y="3734435"/>
            <a:ext cx="4587240" cy="1137285"/>
          </a:xfrm>
          <a:prstGeom prst="rect">
            <a:avLst/>
          </a:prstGeom>
          <a:ln w="571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square" rtlCol="0" anchor="t">
            <a:spAutoFit/>
          </a:bodyPr>
          <a:lstStyle/>
          <a:p>
            <a:endParaRPr lang="zh-CN" altLang="en-US"/>
          </a:p>
          <a:p>
            <a:r>
              <a:rPr lang="en-US" altLang="zh-CN" sz="2500">
                <a:sym typeface="+mn-ea"/>
              </a:rPr>
              <a:t>“</a:t>
            </a:r>
            <a:r>
              <a:rPr lang="zh-CN" altLang="en-US" sz="2500">
                <a:sym typeface="+mn-ea"/>
              </a:rPr>
              <a:t>看看周四去海南的机票</a:t>
            </a:r>
            <a:r>
              <a:rPr lang="en-US" altLang="zh-CN" sz="2500">
                <a:sym typeface="+mn-ea"/>
              </a:rPr>
              <a:t>”</a:t>
            </a:r>
            <a:endParaRPr lang="en-US" altLang="zh-CN" sz="2500"/>
          </a:p>
          <a:p>
            <a:endParaRPr lang="zh-CN" altLang="en-US" sz="2500"/>
          </a:p>
        </p:txBody>
      </p:sp>
      <p:sp>
        <p:nvSpPr>
          <p:cNvPr id="10" name="右箭头 9"/>
          <p:cNvSpPr/>
          <p:nvPr/>
        </p:nvSpPr>
        <p:spPr>
          <a:xfrm>
            <a:off x="5462270" y="4124960"/>
            <a:ext cx="665480" cy="50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444615" y="5133975"/>
            <a:ext cx="4987290" cy="1245235"/>
          </a:xfrm>
          <a:prstGeom prst="rect">
            <a:avLst/>
          </a:prstGeom>
          <a:ln w="571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t" anchorCtr="0" forceAA="0" compatLnSpc="1">
            <a:spAutoFit/>
          </a:bodyPr>
          <a:lstStyle/>
          <a:p>
            <a:pPr lvl="0" algn="l">
              <a:buClrTx/>
              <a:buSzTx/>
              <a:buFontTx/>
            </a:pPr>
            <a:r>
              <a:rPr lang="zh-CN" altLang="en-US" sz="2500" dirty="0">
                <a:sym typeface="+mn-ea"/>
              </a:rPr>
              <a:t>时间：周四</a:t>
            </a:r>
          </a:p>
          <a:p>
            <a:pPr lvl="0" algn="l">
              <a:buClrTx/>
              <a:buSzTx/>
              <a:buFontTx/>
            </a:pPr>
            <a:r>
              <a:rPr lang="zh-CN" altLang="en-US" sz="2500" dirty="0">
                <a:sym typeface="+mn-ea"/>
              </a:rPr>
              <a:t>目的地：海南</a:t>
            </a:r>
          </a:p>
          <a:p>
            <a:pPr lvl="0" algn="l">
              <a:buClrTx/>
              <a:buSzTx/>
              <a:buFontTx/>
            </a:pPr>
            <a:r>
              <a:rPr lang="zh-CN" altLang="en-US" sz="2500" b="1" dirty="0">
                <a:sym typeface="+mn-ea"/>
              </a:rPr>
              <a:t>意图：购买机票</a:t>
            </a:r>
          </a:p>
        </p:txBody>
      </p:sp>
      <p:sp>
        <p:nvSpPr>
          <p:cNvPr id="12" name="文本框 11"/>
          <p:cNvSpPr txBox="1"/>
          <p:nvPr/>
        </p:nvSpPr>
        <p:spPr>
          <a:xfrm>
            <a:off x="482600" y="5187950"/>
            <a:ext cx="4587240" cy="1137285"/>
          </a:xfrm>
          <a:prstGeom prst="rect">
            <a:avLst/>
          </a:prstGeom>
          <a:ln w="571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square" rtlCol="0" anchor="t">
            <a:spAutoFit/>
          </a:bodyPr>
          <a:lstStyle/>
          <a:p>
            <a:endParaRPr lang="zh-CN" altLang="en-US"/>
          </a:p>
          <a:p>
            <a:r>
              <a:rPr lang="en-US" altLang="zh-CN" sz="2500">
                <a:sym typeface="+mn-ea"/>
              </a:rPr>
              <a:t>“</a:t>
            </a:r>
            <a:r>
              <a:rPr lang="zh-CN" altLang="en-US" sz="2500" b="1">
                <a:solidFill>
                  <a:srgbClr val="FF0000"/>
                </a:solidFill>
                <a:sym typeface="+mn-ea"/>
              </a:rPr>
              <a:t>订</a:t>
            </a:r>
            <a:r>
              <a:rPr lang="zh-CN" altLang="en-US" sz="2500">
                <a:sym typeface="+mn-ea"/>
              </a:rPr>
              <a:t>周四去海南的机票</a:t>
            </a:r>
            <a:r>
              <a:rPr lang="en-US" altLang="zh-CN" sz="2500">
                <a:sym typeface="+mn-ea"/>
              </a:rPr>
              <a:t>”</a:t>
            </a:r>
            <a:endParaRPr lang="en-US" altLang="zh-CN" sz="2500"/>
          </a:p>
          <a:p>
            <a:endParaRPr lang="zh-CN" altLang="en-US" sz="2500"/>
          </a:p>
        </p:txBody>
      </p:sp>
      <p:sp>
        <p:nvSpPr>
          <p:cNvPr id="13" name="右箭头 12"/>
          <p:cNvSpPr/>
          <p:nvPr/>
        </p:nvSpPr>
        <p:spPr>
          <a:xfrm>
            <a:off x="5462270" y="5578475"/>
            <a:ext cx="665480" cy="50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右箭头 2"/>
          <p:cNvSpPr/>
          <p:nvPr/>
        </p:nvSpPr>
        <p:spPr>
          <a:xfrm>
            <a:off x="6229350" y="2564130"/>
            <a:ext cx="448945" cy="3460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文本框 3"/>
          <p:cNvSpPr txBox="1"/>
          <p:nvPr/>
        </p:nvSpPr>
        <p:spPr>
          <a:xfrm>
            <a:off x="7162165" y="2541905"/>
            <a:ext cx="1901190" cy="368300"/>
          </a:xfrm>
          <a:prstGeom prst="rect">
            <a:avLst/>
          </a:prstGeom>
          <a:noFill/>
        </p:spPr>
        <p:txBody>
          <a:bodyPr wrap="square" rtlCol="0">
            <a:spAutoFit/>
          </a:bodyPr>
          <a:lstStyle/>
          <a:p>
            <a:r>
              <a:rPr lang="zh-CN" altLang="en-US">
                <a:latin typeface="黑体" panose="02010609060101010101" pitchFamily="49" charset="-122"/>
                <a:ea typeface="黑体" panose="02010609060101010101" pitchFamily="49" charset="-122"/>
              </a:rPr>
              <a:t>音乐声音放小点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bldLvl="0" animBg="1"/>
      <p:bldP spid="12" grpId="1" animBg="1"/>
      <p:bldP spid="13" grpId="0" animBg="1"/>
      <p:bldP spid="13" grpId="1" animBg="1"/>
      <p:bldP spid="3" grpId="0" animBg="1"/>
      <p:bldP spid="3" grpId="1" animBg="1"/>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sz="3000" b="1" spc="10" dirty="0">
                <a:solidFill>
                  <a:srgbClr val="000000">
                    <a:alpha val="100000"/>
                  </a:srgbClr>
                </a:solidFill>
                <a:latin typeface="Calibri" panose="020F0502020204030204"/>
                <a:ea typeface="Calibri" panose="020F0502020204030204"/>
                <a:cs typeface="Calibri" panose="020F0502020204030204"/>
              </a:rPr>
              <a:t>NL</a:t>
            </a:r>
            <a:r>
              <a:rPr lang="en-US" altLang="zh-CN" sz="3000" b="1" spc="10" dirty="0">
                <a:solidFill>
                  <a:srgbClr val="000000">
                    <a:alpha val="100000"/>
                  </a:srgbClr>
                </a:solidFill>
                <a:latin typeface="Calibri" panose="020F0502020204030204"/>
                <a:ea typeface="Calibri" panose="020F0502020204030204"/>
                <a:cs typeface="Calibri" panose="020F0502020204030204"/>
              </a:rPr>
              <a:t>U</a:t>
            </a:r>
          </a:p>
        </p:txBody>
      </p:sp>
      <p:sp>
        <p:nvSpPr>
          <p:cNvPr id="4" name="文本框 3"/>
          <p:cNvSpPr txBox="1"/>
          <p:nvPr/>
        </p:nvSpPr>
        <p:spPr>
          <a:xfrm>
            <a:off x="1036955" y="1428750"/>
            <a:ext cx="10117455" cy="47078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i="1">
                <a:latin typeface="黑体" panose="02010609060101010101" pitchFamily="49" charset="-122"/>
                <a:ea typeface="黑体" panose="02010609060101010101" pitchFamily="49" charset="-122"/>
                <a:cs typeface="黑体" panose="02010609060101010101" pitchFamily="49" charset="-122"/>
              </a:rPr>
              <a:t>校长说衣服上除了校徽别别别的</a:t>
            </a:r>
          </a:p>
          <a:p>
            <a:pPr marL="285750" indent="-285750">
              <a:lnSpc>
                <a:spcPct val="150000"/>
              </a:lnSpc>
              <a:buFont typeface="Arial" panose="020B0604020202020204" pitchFamily="34" charset="0"/>
              <a:buChar char="•"/>
            </a:pPr>
            <a:r>
              <a:rPr lang="en-US" altLang="zh-CN" sz="2000" i="1">
                <a:latin typeface="黑体" panose="02010609060101010101" pitchFamily="49" charset="-122"/>
                <a:ea typeface="黑体" panose="02010609060101010101" pitchFamily="49" charset="-122"/>
                <a:cs typeface="黑体" panose="02010609060101010101" pitchFamily="49" charset="-122"/>
              </a:rPr>
              <a:t>过几天天天天气不好</a:t>
            </a:r>
          </a:p>
          <a:p>
            <a:pPr marL="285750" indent="-285750">
              <a:lnSpc>
                <a:spcPct val="150000"/>
              </a:lnSpc>
              <a:buFont typeface="Arial" panose="020B0604020202020204" pitchFamily="34" charset="0"/>
              <a:buChar char="•"/>
            </a:pPr>
            <a:r>
              <a:rPr lang="en-US" altLang="zh-CN" sz="2000" i="1">
                <a:latin typeface="黑体" panose="02010609060101010101" pitchFamily="49" charset="-122"/>
                <a:ea typeface="黑体" panose="02010609060101010101" pitchFamily="49" charset="-122"/>
                <a:cs typeface="黑体" panose="02010609060101010101" pitchFamily="49" charset="-122"/>
              </a:rPr>
              <a:t>看见西门吹雪点上了灯，叶孤城冷笑着说：“我也想吹吹吹雪吹过的灯”，然后就吹灭了灯。</a:t>
            </a:r>
          </a:p>
          <a:p>
            <a:pPr marL="285750" indent="-285750">
              <a:lnSpc>
                <a:spcPct val="150000"/>
              </a:lnSpc>
              <a:buFont typeface="Arial" panose="020B0604020202020204" pitchFamily="34" charset="0"/>
              <a:buChar char="•"/>
            </a:pPr>
            <a:r>
              <a:rPr lang="en-US" altLang="zh-CN" sz="2000" i="1">
                <a:latin typeface="黑体" panose="02010609060101010101" pitchFamily="49" charset="-122"/>
                <a:ea typeface="黑体" panose="02010609060101010101" pitchFamily="49" charset="-122"/>
                <a:cs typeface="黑体" panose="02010609060101010101" pitchFamily="49" charset="-122"/>
              </a:rPr>
              <a:t>今天多得谢逊出手相救，在这里我想真心感谢“谢谢谢逊大侠出手”</a:t>
            </a:r>
          </a:p>
          <a:p>
            <a:pPr marL="285750" indent="-285750">
              <a:lnSpc>
                <a:spcPct val="150000"/>
              </a:lnSpc>
              <a:buFont typeface="Arial" panose="020B0604020202020204" pitchFamily="34" charset="0"/>
              <a:buChar char="•"/>
            </a:pPr>
            <a:r>
              <a:rPr lang="en-US" altLang="zh-CN" sz="2000" i="1">
                <a:latin typeface="黑体" panose="02010609060101010101" pitchFamily="49" charset="-122"/>
                <a:ea typeface="黑体" panose="02010609060101010101" pitchFamily="49" charset="-122"/>
                <a:cs typeface="黑体" panose="02010609060101010101" pitchFamily="49" charset="-122"/>
              </a:rPr>
              <a:t>灭霸把美队按在地上一边摩擦一边给他洗脑，被打残的钢铁侠说：灭霸爸爸叭叭叭叭儿的在那叭叭啥呢</a:t>
            </a:r>
          </a:p>
          <a:p>
            <a:pPr marL="285750" indent="-285750">
              <a:lnSpc>
                <a:spcPct val="150000"/>
              </a:lnSpc>
              <a:buFont typeface="Arial" panose="020B0604020202020204" pitchFamily="34" charset="0"/>
              <a:buChar char="•"/>
            </a:pPr>
            <a:r>
              <a:rPr lang="en-US" altLang="zh-CN" sz="2000" i="1">
                <a:latin typeface="黑体" panose="02010609060101010101" pitchFamily="49" charset="-122"/>
                <a:ea typeface="黑体" panose="02010609060101010101" pitchFamily="49" charset="-122"/>
                <a:cs typeface="黑体" panose="02010609060101010101" pitchFamily="49" charset="-122"/>
              </a:rPr>
              <a:t>姑姑你估估我鼓鼓的口袋里有多少谷和菇！！</a:t>
            </a:r>
          </a:p>
          <a:p>
            <a:pPr marL="285750" indent="-285750">
              <a:lnSpc>
                <a:spcPct val="150000"/>
              </a:lnSpc>
              <a:buFont typeface="Arial" panose="020B0604020202020204" pitchFamily="34" charset="0"/>
              <a:buChar char="•"/>
            </a:pPr>
            <a:r>
              <a:rPr lang="en-US" altLang="zh-CN" sz="2000" i="1">
                <a:latin typeface="黑体" panose="02010609060101010101" pitchFamily="49" charset="-122"/>
                <a:ea typeface="黑体" panose="02010609060101010101" pitchFamily="49" charset="-122"/>
                <a:cs typeface="黑体" panose="02010609060101010101" pitchFamily="49" charset="-122"/>
              </a:rPr>
              <a:t>“你看到王刚了吗”“王刚刚刚刚走”</a:t>
            </a:r>
          </a:p>
          <a:p>
            <a:pPr marL="285750" indent="-285750">
              <a:lnSpc>
                <a:spcPct val="150000"/>
              </a:lnSpc>
              <a:buFont typeface="Arial" panose="020B0604020202020204" pitchFamily="34" charset="0"/>
              <a:buChar char="•"/>
            </a:pPr>
            <a:r>
              <a:rPr lang="en-US" altLang="zh-CN" sz="2000" i="1">
                <a:latin typeface="黑体" panose="02010609060101010101" pitchFamily="49" charset="-122"/>
                <a:ea typeface="黑体" panose="02010609060101010101" pitchFamily="49" charset="-122"/>
                <a:cs typeface="黑体" panose="02010609060101010101" pitchFamily="49" charset="-122"/>
              </a:rPr>
              <a:t>张杰陪俩女儿跳格子：俏俏我们不要跳跳跳跳过的格子啦</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sz="3000" b="1" spc="10" dirty="0">
                <a:solidFill>
                  <a:srgbClr val="000000">
                    <a:alpha val="100000"/>
                  </a:srgbClr>
                </a:solidFill>
                <a:latin typeface="Calibri" panose="020F0502020204030204"/>
                <a:ea typeface="Calibri" panose="020F0502020204030204"/>
                <a:cs typeface="Calibri" panose="020F0502020204030204"/>
              </a:rPr>
              <a:t>NL</a:t>
            </a:r>
            <a:r>
              <a:rPr lang="en-US" altLang="zh-CN" sz="3000" b="1" spc="10" dirty="0">
                <a:solidFill>
                  <a:srgbClr val="000000">
                    <a:alpha val="100000"/>
                  </a:srgbClr>
                </a:solidFill>
                <a:latin typeface="Calibri" panose="020F0502020204030204"/>
                <a:ea typeface="Calibri" panose="020F0502020204030204"/>
                <a:cs typeface="Calibri" panose="020F0502020204030204"/>
              </a:rPr>
              <a:t>U</a:t>
            </a:r>
          </a:p>
        </p:txBody>
      </p:sp>
      <p:sp>
        <p:nvSpPr>
          <p:cNvPr id="4" name="文本框 3"/>
          <p:cNvSpPr txBox="1"/>
          <p:nvPr/>
        </p:nvSpPr>
        <p:spPr>
          <a:xfrm>
            <a:off x="812165" y="1440815"/>
            <a:ext cx="10643235" cy="4554220"/>
          </a:xfrm>
          <a:prstGeom prst="rect">
            <a:avLst/>
          </a:prstGeom>
          <a:noFill/>
        </p:spPr>
        <p:txBody>
          <a:bodyPr wrap="square" rtlCol="0">
            <a:spAutoFit/>
          </a:bodyPr>
          <a:lstStyle/>
          <a:p>
            <a:pPr>
              <a:lnSpc>
                <a:spcPct val="150000"/>
              </a:lnSpc>
            </a:pPr>
            <a:r>
              <a:rPr lang="en-US" altLang="zh-CN" sz="2000" b="1" dirty="0">
                <a:solidFill>
                  <a:schemeClr val="accent2">
                    <a:lumMod val="50000"/>
                  </a:schemeClr>
                </a:solidFill>
                <a:latin typeface="Calibri" panose="020F0502020204030204" charset="0"/>
                <a:ea typeface="黑体" panose="02010609060101010101" pitchFamily="49" charset="-122"/>
                <a:cs typeface="Calibri" panose="020F0502020204030204" charset="0"/>
              </a:rPr>
              <a:t>The difficulties of NLU:</a:t>
            </a:r>
          </a:p>
          <a:p>
            <a:pPr marL="285750" indent="-285750">
              <a:lnSpc>
                <a:spcPct val="150000"/>
              </a:lnSpc>
              <a:buFont typeface="Arial" panose="020B0604020202020204" pitchFamily="34" charset="0"/>
              <a:buChar char="•"/>
            </a:pPr>
            <a:r>
              <a:rPr lang="zh-CN" altLang="en-US" sz="2000" b="1" dirty="0">
                <a:solidFill>
                  <a:schemeClr val="accent4"/>
                </a:solidFill>
                <a:latin typeface="Calibri" panose="020F0502020204030204" charset="0"/>
                <a:ea typeface="黑体" panose="02010609060101010101" pitchFamily="49" charset="-122"/>
                <a:cs typeface="Calibri" panose="020F0502020204030204" charset="0"/>
              </a:rPr>
              <a:t>语言的多样性：</a:t>
            </a:r>
            <a:r>
              <a:rPr lang="zh-CN" altLang="en-US" sz="2000" dirty="0">
                <a:latin typeface="Calibri" panose="020F0502020204030204" charset="0"/>
                <a:ea typeface="黑体" panose="02010609060101010101" pitchFamily="49" charset="-122"/>
                <a:cs typeface="Calibri" panose="020F0502020204030204" charset="0"/>
              </a:rPr>
              <a:t>自然语言</a:t>
            </a:r>
            <a:r>
              <a:rPr lang="zh-CN" altLang="en-US" sz="2000" dirty="0">
                <a:solidFill>
                  <a:srgbClr val="FF0000"/>
                </a:solidFill>
                <a:latin typeface="Calibri" panose="020F0502020204030204" charset="0"/>
                <a:ea typeface="黑体" panose="02010609060101010101" pitchFamily="49" charset="-122"/>
                <a:cs typeface="Calibri" panose="020F0502020204030204" charset="0"/>
              </a:rPr>
              <a:t>没有规律</a:t>
            </a:r>
            <a:r>
              <a:rPr lang="zh-CN" altLang="en-US" sz="2000" dirty="0">
                <a:latin typeface="Calibri" panose="020F0502020204030204" charset="0"/>
                <a:ea typeface="黑体" panose="02010609060101010101" pitchFamily="49" charset="-122"/>
                <a:cs typeface="Calibri" panose="020F0502020204030204" charset="0"/>
              </a:rPr>
              <a:t>，不同字、短语的组合会产生不同的意思</a:t>
            </a:r>
          </a:p>
          <a:p>
            <a:pPr marL="285750" indent="-285750">
              <a:lnSpc>
                <a:spcPct val="150000"/>
              </a:lnSpc>
              <a:buFont typeface="Arial" panose="020B0604020202020204" pitchFamily="34" charset="0"/>
              <a:buChar char="•"/>
            </a:pPr>
            <a:r>
              <a:rPr lang="zh-CN" altLang="en-US" sz="2000" b="1" dirty="0">
                <a:solidFill>
                  <a:schemeClr val="accent4"/>
                </a:solidFill>
                <a:latin typeface="Calibri" panose="020F0502020204030204" charset="0"/>
                <a:ea typeface="黑体" panose="02010609060101010101" pitchFamily="49" charset="-122"/>
                <a:cs typeface="Calibri" panose="020F0502020204030204" charset="0"/>
              </a:rPr>
              <a:t>语言的歧义性：</a:t>
            </a:r>
            <a:r>
              <a:rPr lang="zh-CN" altLang="en-US" sz="2000" dirty="0">
                <a:latin typeface="Calibri" panose="020F0502020204030204" charset="0"/>
                <a:ea typeface="黑体" panose="02010609060101010101" pitchFamily="49" charset="-122"/>
                <a:cs typeface="Calibri" panose="020F0502020204030204" charset="0"/>
              </a:rPr>
              <a:t>如果不联系上下文，缺少环境的约束，</a:t>
            </a:r>
            <a:r>
              <a:rPr lang="zh-CN" altLang="en-US" sz="2000" dirty="0">
                <a:solidFill>
                  <a:srgbClr val="FF0000"/>
                </a:solidFill>
                <a:latin typeface="Calibri" panose="020F0502020204030204" charset="0"/>
                <a:ea typeface="黑体" panose="02010609060101010101" pitchFamily="49" charset="-122"/>
                <a:cs typeface="Calibri" panose="020F0502020204030204" charset="0"/>
              </a:rPr>
              <a:t>语言有很大的歧义性</a:t>
            </a:r>
            <a:r>
              <a:rPr lang="zh-CN" altLang="en-US" sz="2000" dirty="0">
                <a:latin typeface="Calibri" panose="020F0502020204030204" charset="0"/>
                <a:ea typeface="黑体" panose="02010609060101010101" pitchFamily="49" charset="-122"/>
                <a:cs typeface="Calibri" panose="020F0502020204030204" charset="0"/>
              </a:rPr>
              <a:t>。例如：</a:t>
            </a:r>
            <a:r>
              <a:rPr lang="en-US" altLang="zh-CN" sz="2000" dirty="0">
                <a:latin typeface="Calibri" panose="020F0502020204030204" charset="0"/>
                <a:ea typeface="黑体" panose="02010609060101010101" pitchFamily="49" charset="-122"/>
                <a:cs typeface="Calibri" panose="020F0502020204030204" charset="0"/>
              </a:rPr>
              <a:t>“</a:t>
            </a:r>
            <a:r>
              <a:rPr lang="zh-CN" altLang="en-US" sz="2000" dirty="0">
                <a:latin typeface="Calibri" panose="020F0502020204030204" charset="0"/>
                <a:ea typeface="黑体" panose="02010609060101010101" pitchFamily="49" charset="-122"/>
                <a:cs typeface="Calibri" panose="020F0502020204030204" charset="0"/>
              </a:rPr>
              <a:t>小爱同学</a:t>
            </a:r>
            <a:r>
              <a:rPr lang="zh-CN" altLang="en-US" sz="2000" dirty="0" smtClean="0">
                <a:latin typeface="Calibri" panose="020F0502020204030204" charset="0"/>
                <a:ea typeface="黑体" panose="02010609060101010101" pitchFamily="49" charset="-122"/>
                <a:cs typeface="Calibri" panose="020F0502020204030204" charset="0"/>
              </a:rPr>
              <a:t>，我怎么</a:t>
            </a:r>
            <a:r>
              <a:rPr lang="zh-CN" altLang="en-US" sz="2000" dirty="0">
                <a:latin typeface="Calibri" panose="020F0502020204030204" charset="0"/>
                <a:ea typeface="黑体" panose="02010609060101010101" pitchFamily="49" charset="-122"/>
                <a:cs typeface="Calibri" panose="020F0502020204030204" charset="0"/>
              </a:rPr>
              <a:t>这么好看</a:t>
            </a:r>
            <a:r>
              <a:rPr lang="en-US" altLang="zh-CN" sz="2000" dirty="0">
                <a:latin typeface="Calibri" panose="020F0502020204030204" charset="0"/>
                <a:ea typeface="黑体" panose="02010609060101010101" pitchFamily="49" charset="-122"/>
                <a:cs typeface="Calibri" panose="020F0502020204030204" charset="0"/>
              </a:rPr>
              <a:t>”</a:t>
            </a:r>
            <a:r>
              <a:rPr lang="zh-CN" altLang="en-US" sz="2000" dirty="0">
                <a:latin typeface="Calibri" panose="020F0502020204030204" charset="0"/>
                <a:ea typeface="黑体" panose="02010609060101010101" pitchFamily="49" charset="-122"/>
                <a:cs typeface="Calibri" panose="020F0502020204030204" charset="0"/>
              </a:rPr>
              <a:t>。</a:t>
            </a:r>
            <a:r>
              <a:rPr lang="en-US" altLang="zh-CN" sz="2000" dirty="0">
                <a:latin typeface="Calibri" panose="020F0502020204030204" charset="0"/>
                <a:ea typeface="黑体" panose="02010609060101010101" pitchFamily="49" charset="-122"/>
                <a:cs typeface="Calibri" panose="020F0502020204030204" charset="0"/>
              </a:rPr>
              <a:t>“I made her duck.”</a:t>
            </a:r>
          </a:p>
          <a:p>
            <a:pPr marL="285750" indent="-285750">
              <a:lnSpc>
                <a:spcPct val="150000"/>
              </a:lnSpc>
              <a:buFont typeface="Arial" panose="020B0604020202020204" pitchFamily="34" charset="0"/>
              <a:buChar char="•"/>
            </a:pPr>
            <a:r>
              <a:rPr lang="zh-CN" altLang="en-US" sz="2000" b="1" dirty="0">
                <a:solidFill>
                  <a:schemeClr val="accent4"/>
                </a:solidFill>
                <a:latin typeface="Calibri" panose="020F0502020204030204" charset="0"/>
                <a:ea typeface="黑体" panose="02010609060101010101" pitchFamily="49" charset="-122"/>
                <a:cs typeface="Calibri" panose="020F0502020204030204" charset="0"/>
              </a:rPr>
              <a:t>语言的鲁棒性：</a:t>
            </a:r>
            <a:r>
              <a:rPr lang="zh-CN" altLang="en-US" sz="2000" dirty="0">
                <a:latin typeface="Calibri" panose="020F0502020204030204" charset="0"/>
                <a:ea typeface="黑体" panose="02010609060101010101" pitchFamily="49" charset="-122"/>
                <a:cs typeface="Calibri" panose="020F0502020204030204" charset="0"/>
              </a:rPr>
              <a:t>自然语言在输入的过程中，尤其是通过语音识别获得的文本，会存在多字、少字、错字、噪音等问题。</a:t>
            </a:r>
          </a:p>
          <a:p>
            <a:pPr marL="285750" indent="-285750">
              <a:lnSpc>
                <a:spcPct val="150000"/>
              </a:lnSpc>
              <a:buFont typeface="Arial" panose="020B0604020202020204" pitchFamily="34" charset="0"/>
              <a:buChar char="•"/>
            </a:pPr>
            <a:r>
              <a:rPr lang="zh-CN" altLang="en-US" sz="2000" b="1" dirty="0">
                <a:solidFill>
                  <a:schemeClr val="accent4"/>
                </a:solidFill>
                <a:latin typeface="Calibri" panose="020F0502020204030204" charset="0"/>
                <a:ea typeface="黑体" panose="02010609060101010101" pitchFamily="49" charset="-122"/>
                <a:cs typeface="Calibri" panose="020F0502020204030204" charset="0"/>
              </a:rPr>
              <a:t>语言的知识依赖：</a:t>
            </a:r>
            <a:r>
              <a:rPr lang="en-US" altLang="zh-CN" sz="2000" dirty="0">
                <a:latin typeface="Calibri" panose="020F0502020204030204" charset="0"/>
                <a:ea typeface="黑体" panose="02010609060101010101" pitchFamily="49" charset="-122"/>
                <a:cs typeface="Calibri" panose="020F0502020204030204" charset="0"/>
              </a:rPr>
              <a:t>“7</a:t>
            </a:r>
            <a:r>
              <a:rPr lang="zh-CN" altLang="en-US" sz="2000" dirty="0">
                <a:latin typeface="Calibri" panose="020F0502020204030204" charset="0"/>
                <a:ea typeface="黑体" panose="02010609060101010101" pitchFamily="49" charset="-122"/>
                <a:cs typeface="Calibri" panose="020F0502020204030204" charset="0"/>
              </a:rPr>
              <a:t>天</a:t>
            </a:r>
            <a:r>
              <a:rPr lang="en-US" altLang="zh-CN" sz="2000" dirty="0">
                <a:latin typeface="Calibri" panose="020F0502020204030204" charset="0"/>
                <a:ea typeface="黑体" panose="02010609060101010101" pitchFamily="49" charset="-122"/>
                <a:cs typeface="Calibri" panose="020F0502020204030204" charset="0"/>
              </a:rPr>
              <a:t>”</a:t>
            </a:r>
            <a:r>
              <a:rPr lang="zh-CN" altLang="en-US" sz="2000" dirty="0">
                <a:latin typeface="Calibri" panose="020F0502020204030204" charset="0"/>
                <a:ea typeface="黑体" panose="02010609060101010101" pitchFamily="49" charset="-122"/>
                <a:cs typeface="Calibri" panose="020F0502020204030204" charset="0"/>
              </a:rPr>
              <a:t>，</a:t>
            </a:r>
            <a:r>
              <a:rPr lang="en-US" altLang="zh-CN" sz="2000" dirty="0">
                <a:latin typeface="Calibri" panose="020F0502020204030204" charset="0"/>
                <a:ea typeface="黑体" panose="02010609060101010101" pitchFamily="49" charset="-122"/>
                <a:cs typeface="Calibri" panose="020F0502020204030204" charset="0"/>
              </a:rPr>
              <a:t>“</a:t>
            </a:r>
            <a:r>
              <a:rPr lang="zh-CN" altLang="en-US" sz="2000" dirty="0">
                <a:latin typeface="Calibri" panose="020F0502020204030204" charset="0"/>
                <a:ea typeface="黑体" panose="02010609060101010101" pitchFamily="49" charset="-122"/>
                <a:cs typeface="Calibri" panose="020F0502020204030204" charset="0"/>
              </a:rPr>
              <a:t>好想告诉你</a:t>
            </a:r>
            <a:r>
              <a:rPr lang="en-US" altLang="zh-CN" sz="2000" dirty="0">
                <a:latin typeface="Calibri" panose="020F0502020204030204" charset="0"/>
                <a:ea typeface="黑体" panose="02010609060101010101" pitchFamily="49" charset="-122"/>
                <a:cs typeface="Calibri" panose="020F0502020204030204" charset="0"/>
              </a:rPr>
              <a:t>”</a:t>
            </a:r>
            <a:endParaRPr lang="zh-CN" altLang="en-US" sz="2000" dirty="0">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sz="2000" b="1" dirty="0">
                <a:solidFill>
                  <a:schemeClr val="accent4"/>
                </a:solidFill>
                <a:latin typeface="Calibri" panose="020F0502020204030204" charset="0"/>
                <a:ea typeface="黑体" panose="02010609060101010101" pitchFamily="49" charset="-122"/>
                <a:cs typeface="Calibri" panose="020F0502020204030204" charset="0"/>
              </a:rPr>
              <a:t>语言的上下文：</a:t>
            </a:r>
            <a:r>
              <a:rPr lang="zh-CN" altLang="en-US" sz="2000" dirty="0">
                <a:latin typeface="Calibri" panose="020F0502020204030204" charset="0"/>
                <a:ea typeface="黑体" panose="02010609060101010101" pitchFamily="49" charset="-122"/>
                <a:cs typeface="Calibri" panose="020F0502020204030204" charset="0"/>
              </a:rPr>
              <a:t>上下文的概念包括很多种：</a:t>
            </a:r>
            <a:r>
              <a:rPr lang="zh-CN" altLang="en-US" sz="2000" dirty="0">
                <a:solidFill>
                  <a:srgbClr val="FF0000"/>
                </a:solidFill>
                <a:latin typeface="Calibri" panose="020F0502020204030204" charset="0"/>
                <a:ea typeface="黑体" panose="02010609060101010101" pitchFamily="49" charset="-122"/>
                <a:cs typeface="Calibri" panose="020F0502020204030204" charset="0"/>
              </a:rPr>
              <a:t>对话的上下文、设备的上下文、应用的上下文、用户画像</a:t>
            </a:r>
            <a:r>
              <a:rPr lang="zh-CN" altLang="en-US" sz="2000" dirty="0">
                <a:latin typeface="Calibri" panose="020F0502020204030204" charset="0"/>
                <a:ea typeface="黑体" panose="02010609060101010101" pitchFamily="49" charset="-122"/>
                <a:cs typeface="Calibri" panose="020F0502020204030204" charset="0"/>
              </a:rPr>
              <a:t>等</a:t>
            </a:r>
            <a:r>
              <a:rPr lang="zh-CN" altLang="en-US" sz="2000" dirty="0" smtClean="0">
                <a:latin typeface="Calibri" panose="020F0502020204030204" charset="0"/>
                <a:ea typeface="黑体" panose="02010609060101010101" pitchFamily="49" charset="-122"/>
                <a:cs typeface="Calibri" panose="020F0502020204030204" charset="0"/>
              </a:rPr>
              <a:t>。相同的字、短语在不同的背景下也可能表示不同的含义。</a:t>
            </a:r>
            <a:endParaRPr lang="zh-CN" altLang="en-US" sz="2000" dirty="0">
              <a:latin typeface="Calibri" panose="020F0502020204030204" charset="0"/>
              <a:ea typeface="黑体" panose="02010609060101010101" pitchFamily="49" charset="-122"/>
              <a:cs typeface="Calibri" panose="020F0502020204030204" charset="0"/>
            </a:endParaRPr>
          </a:p>
          <a:p>
            <a:endParaRPr lang="zh-CN" altLang="en-US" sz="2000" dirty="0">
              <a:latin typeface="Calibri" panose="020F0502020204030204" charset="0"/>
              <a:ea typeface="黑体" panose="02010609060101010101" pitchFamily="49" charset="-122"/>
              <a:cs typeface="Calibri" panose="020F050202020403020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sz="3000" b="1" spc="10" dirty="0">
                <a:solidFill>
                  <a:srgbClr val="000000">
                    <a:alpha val="100000"/>
                  </a:srgbClr>
                </a:solidFill>
                <a:latin typeface="Calibri" panose="020F0502020204030204"/>
                <a:ea typeface="Calibri" panose="020F0502020204030204"/>
                <a:cs typeface="Calibri" panose="020F0502020204030204"/>
              </a:rPr>
              <a:t>NL</a:t>
            </a:r>
            <a:r>
              <a:rPr lang="en-US" altLang="zh-CN" sz="3000" b="1" spc="10" dirty="0">
                <a:solidFill>
                  <a:srgbClr val="000000">
                    <a:alpha val="100000"/>
                  </a:srgbClr>
                </a:solidFill>
                <a:latin typeface="Calibri" panose="020F0502020204030204"/>
                <a:ea typeface="Calibri" panose="020F0502020204030204"/>
                <a:cs typeface="Calibri" panose="020F0502020204030204"/>
              </a:rPr>
              <a:t>G</a:t>
            </a:r>
          </a:p>
        </p:txBody>
      </p:sp>
      <p:sp>
        <p:nvSpPr>
          <p:cNvPr id="4" name="文本框 3"/>
          <p:cNvSpPr txBox="1"/>
          <p:nvPr/>
        </p:nvSpPr>
        <p:spPr>
          <a:xfrm>
            <a:off x="1084580" y="1659890"/>
            <a:ext cx="10021570" cy="4324261"/>
          </a:xfrm>
          <a:prstGeom prst="rect">
            <a:avLst/>
          </a:prstGeom>
          <a:noFill/>
        </p:spPr>
        <p:txBody>
          <a:bodyPr wrap="square" rtlCol="0" anchor="t">
            <a:spAutoFit/>
          </a:bodyPr>
          <a:lstStyle/>
          <a:p>
            <a:r>
              <a:rPr lang="zh-CN" altLang="en-US" sz="2500" dirty="0">
                <a:latin typeface="Calibri" panose="020F0502020204030204" charset="0"/>
                <a:ea typeface="黑体" panose="02010609060101010101" pitchFamily="49" charset="-122"/>
                <a:cs typeface="Calibri" panose="020F0502020204030204" charset="0"/>
              </a:rPr>
              <a:t>NLG 是为了跨越人类和机器之间的沟通鸿沟，</a:t>
            </a:r>
            <a:r>
              <a:rPr lang="zh-CN" altLang="en-US" sz="2500" b="1" dirty="0">
                <a:solidFill>
                  <a:srgbClr val="FF0000"/>
                </a:solidFill>
                <a:latin typeface="Calibri" panose="020F0502020204030204" charset="0"/>
                <a:ea typeface="黑体" panose="02010609060101010101" pitchFamily="49" charset="-122"/>
                <a:cs typeface="Calibri" panose="020F0502020204030204" charset="0"/>
              </a:rPr>
              <a:t>将非语言格式的数据转换成人类可以理解的语言格式</a:t>
            </a:r>
            <a:r>
              <a:rPr lang="zh-CN" altLang="en-US" sz="2500" dirty="0">
                <a:latin typeface="Calibri" panose="020F0502020204030204" charset="0"/>
                <a:ea typeface="黑体" panose="02010609060101010101" pitchFamily="49" charset="-122"/>
                <a:cs typeface="Calibri" panose="020F0502020204030204" charset="0"/>
              </a:rPr>
              <a:t>，如文章、报告等。</a:t>
            </a:r>
          </a:p>
          <a:p>
            <a:endParaRPr lang="zh-CN" altLang="en-US" sz="2500" dirty="0">
              <a:latin typeface="Calibri" panose="020F0502020204030204" charset="0"/>
              <a:ea typeface="黑体" panose="02010609060101010101" pitchFamily="49" charset="-122"/>
              <a:cs typeface="Calibri" panose="020F0502020204030204" charset="0"/>
            </a:endParaRPr>
          </a:p>
          <a:p>
            <a:r>
              <a:rPr lang="zh-CN" altLang="en-US" sz="2500" dirty="0">
                <a:latin typeface="Calibri" panose="020F0502020204030204" charset="0"/>
                <a:ea typeface="黑体" panose="02010609060101010101" pitchFamily="49" charset="-122"/>
                <a:cs typeface="Calibri" panose="020F0502020204030204" charset="0"/>
              </a:rPr>
              <a:t>NLG 的方式：</a:t>
            </a:r>
          </a:p>
          <a:p>
            <a:endParaRPr lang="zh-CN" altLang="en-US" sz="2500" dirty="0">
              <a:latin typeface="Calibri" panose="020F0502020204030204" charset="0"/>
              <a:ea typeface="黑体" panose="02010609060101010101" pitchFamily="49" charset="-122"/>
              <a:cs typeface="Calibri" panose="020F0502020204030204" charset="0"/>
            </a:endParaRPr>
          </a:p>
          <a:p>
            <a:pPr marL="342900" indent="-342900">
              <a:buFont typeface="Arial" panose="020B0604020202020204" pitchFamily="34" charset="0"/>
              <a:buChar char="•"/>
            </a:pPr>
            <a:r>
              <a:rPr lang="zh-CN" altLang="en-US" sz="2500" dirty="0">
                <a:latin typeface="Calibri" panose="020F0502020204030204" charset="0"/>
                <a:ea typeface="黑体" panose="02010609060101010101" pitchFamily="49" charset="-122"/>
                <a:cs typeface="Calibri" panose="020F0502020204030204" charset="0"/>
              </a:rPr>
              <a:t>text </a:t>
            </a:r>
            <a:r>
              <a:rPr lang="en-US" altLang="zh-CN" sz="2500" dirty="0">
                <a:latin typeface="Calibri" panose="020F0502020204030204" charset="0"/>
                <a:ea typeface="黑体" panose="02010609060101010101" pitchFamily="49" charset="-122"/>
                <a:cs typeface="Calibri" panose="020F0502020204030204" charset="0"/>
              </a:rPr>
              <a:t>-</a:t>
            </a:r>
            <a:r>
              <a:rPr lang="zh-CN" altLang="en-US" sz="2500" dirty="0">
                <a:latin typeface="Calibri" panose="020F0502020204030204" charset="0"/>
                <a:ea typeface="黑体" panose="02010609060101010101" pitchFamily="49" charset="-122"/>
                <a:cs typeface="Calibri" panose="020F0502020204030204" charset="0"/>
              </a:rPr>
              <a:t> to </a:t>
            </a:r>
            <a:r>
              <a:rPr lang="en-US" altLang="zh-CN" sz="2500" dirty="0">
                <a:latin typeface="Calibri" panose="020F0502020204030204" charset="0"/>
                <a:ea typeface="黑体" panose="02010609060101010101" pitchFamily="49" charset="-122"/>
                <a:cs typeface="Calibri" panose="020F0502020204030204" charset="0"/>
              </a:rPr>
              <a:t>-</a:t>
            </a:r>
            <a:r>
              <a:rPr lang="zh-CN" altLang="en-US" sz="2500" dirty="0">
                <a:latin typeface="Calibri" panose="020F0502020204030204" charset="0"/>
                <a:ea typeface="黑体" panose="02010609060101010101" pitchFamily="49" charset="-122"/>
                <a:cs typeface="Calibri" panose="020F0502020204030204" charset="0"/>
              </a:rPr>
              <a:t> text：文本到语言的生成</a:t>
            </a:r>
          </a:p>
          <a:p>
            <a:pPr marL="342900" indent="-342900">
              <a:buFont typeface="Arial" panose="020B0604020202020204" pitchFamily="34" charset="0"/>
              <a:buChar char="•"/>
            </a:pPr>
            <a:r>
              <a:rPr lang="zh-CN" altLang="en-US" sz="2500" dirty="0">
                <a:latin typeface="Calibri" panose="020F0502020204030204" charset="0"/>
                <a:ea typeface="黑体" panose="02010609060101010101" pitchFamily="49" charset="-122"/>
                <a:cs typeface="Calibri" panose="020F0502020204030204" charset="0"/>
              </a:rPr>
              <a:t>data </a:t>
            </a:r>
            <a:r>
              <a:rPr lang="en-US" altLang="zh-CN" sz="2500" dirty="0">
                <a:latin typeface="Calibri" panose="020F0502020204030204" charset="0"/>
                <a:ea typeface="黑体" panose="02010609060101010101" pitchFamily="49" charset="-122"/>
                <a:cs typeface="Calibri" panose="020F0502020204030204" charset="0"/>
              </a:rPr>
              <a:t>-</a:t>
            </a:r>
            <a:r>
              <a:rPr lang="zh-CN" altLang="en-US" sz="2500" dirty="0">
                <a:latin typeface="Calibri" panose="020F0502020204030204" charset="0"/>
                <a:ea typeface="黑体" panose="02010609060101010101" pitchFamily="49" charset="-122"/>
                <a:cs typeface="Calibri" panose="020F0502020204030204" charset="0"/>
              </a:rPr>
              <a:t> to </a:t>
            </a:r>
            <a:r>
              <a:rPr lang="en-US" altLang="zh-CN" sz="2500" dirty="0">
                <a:latin typeface="Calibri" panose="020F0502020204030204" charset="0"/>
                <a:ea typeface="黑体" panose="02010609060101010101" pitchFamily="49" charset="-122"/>
                <a:cs typeface="Calibri" panose="020F0502020204030204" charset="0"/>
              </a:rPr>
              <a:t>-</a:t>
            </a:r>
            <a:r>
              <a:rPr lang="zh-CN" altLang="en-US" sz="2500" dirty="0">
                <a:latin typeface="Calibri" panose="020F0502020204030204" charset="0"/>
                <a:ea typeface="黑体" panose="02010609060101010101" pitchFamily="49" charset="-122"/>
                <a:cs typeface="Calibri" panose="020F0502020204030204" charset="0"/>
              </a:rPr>
              <a:t> text ：数据到语言的</a:t>
            </a:r>
            <a:r>
              <a:rPr lang="zh-CN" altLang="en-US" sz="2500" dirty="0" smtClean="0">
                <a:latin typeface="Calibri" panose="020F0502020204030204" charset="0"/>
                <a:ea typeface="黑体" panose="02010609060101010101" pitchFamily="49" charset="-122"/>
                <a:cs typeface="Calibri" panose="020F0502020204030204" charset="0"/>
              </a:rPr>
              <a:t>生成</a:t>
            </a:r>
            <a:endParaRPr lang="en-US" altLang="zh-CN" sz="2500" dirty="0" smtClean="0">
              <a:latin typeface="Calibri" panose="020F0502020204030204" charset="0"/>
              <a:ea typeface="黑体" panose="02010609060101010101" pitchFamily="49" charset="-122"/>
              <a:cs typeface="Calibri" panose="020F0502020204030204" charset="0"/>
            </a:endParaRPr>
          </a:p>
          <a:p>
            <a:pPr marL="342900" indent="-342900">
              <a:buFont typeface="Arial" panose="020B0604020202020204" pitchFamily="34" charset="0"/>
              <a:buChar char="•"/>
            </a:pPr>
            <a:r>
              <a:rPr lang="en-US" altLang="zh-CN" sz="2500" dirty="0" smtClean="0">
                <a:latin typeface="Calibri" panose="020F0502020204030204" charset="0"/>
                <a:ea typeface="黑体" panose="02010609060101010101" pitchFamily="49" charset="-122"/>
                <a:cs typeface="Calibri" panose="020F0502020204030204" charset="0"/>
              </a:rPr>
              <a:t>Image </a:t>
            </a:r>
            <a:r>
              <a:rPr lang="en-US" altLang="zh-CN" sz="2500" dirty="0">
                <a:latin typeface="Calibri" panose="020F0502020204030204" charset="0"/>
                <a:ea typeface="黑体" panose="02010609060101010101" pitchFamily="49" charset="-122"/>
                <a:cs typeface="Calibri" panose="020F0502020204030204" charset="0"/>
              </a:rPr>
              <a:t>- </a:t>
            </a:r>
            <a:r>
              <a:rPr lang="en-US" altLang="zh-CN" sz="2500" dirty="0" smtClean="0">
                <a:latin typeface="Calibri" panose="020F0502020204030204" charset="0"/>
                <a:ea typeface="黑体" panose="02010609060101010101" pitchFamily="49" charset="-122"/>
                <a:cs typeface="Calibri" panose="020F0502020204030204" charset="0"/>
              </a:rPr>
              <a:t>to – text</a:t>
            </a:r>
            <a:r>
              <a:rPr lang="zh-CN" altLang="en-US" sz="2500" dirty="0" smtClean="0">
                <a:latin typeface="Calibri" panose="020F0502020204030204" charset="0"/>
                <a:ea typeface="黑体" panose="02010609060101010101" pitchFamily="49" charset="-122"/>
                <a:cs typeface="Calibri" panose="020F0502020204030204" charset="0"/>
              </a:rPr>
              <a:t>：图像到语言的生成</a:t>
            </a:r>
            <a:endParaRPr lang="zh-CN" altLang="en-US" sz="2500" dirty="0">
              <a:latin typeface="Calibri" panose="020F0502020204030204" charset="0"/>
              <a:ea typeface="黑体" panose="02010609060101010101" pitchFamily="49" charset="-122"/>
              <a:cs typeface="Calibri" panose="020F0502020204030204" charset="0"/>
            </a:endParaRPr>
          </a:p>
          <a:p>
            <a:pPr marL="342900" indent="-342900">
              <a:buFont typeface="Arial" panose="020B0604020202020204" pitchFamily="34" charset="0"/>
              <a:buChar char="•"/>
            </a:pPr>
            <a:r>
              <a:rPr lang="en-US" altLang="zh-CN" sz="2500" dirty="0" err="1">
                <a:latin typeface="Calibri" panose="020F0502020204030204" charset="0"/>
                <a:ea typeface="黑体" panose="02010609060101010101" pitchFamily="49" charset="-122"/>
                <a:cs typeface="Calibri" panose="020F0502020204030204" charset="0"/>
              </a:rPr>
              <a:t>sql</a:t>
            </a:r>
            <a:r>
              <a:rPr lang="en-US" altLang="zh-CN" sz="2500" dirty="0">
                <a:latin typeface="Calibri" panose="020F0502020204030204" charset="0"/>
                <a:ea typeface="黑体" panose="02010609060101010101" pitchFamily="49" charset="-122"/>
                <a:cs typeface="Calibri" panose="020F0502020204030204" charset="0"/>
              </a:rPr>
              <a:t> - to - text</a:t>
            </a:r>
            <a:r>
              <a:rPr lang="zh-CN" altLang="en-US" sz="2500" dirty="0">
                <a:latin typeface="Calibri" panose="020F0502020204030204" charset="0"/>
                <a:ea typeface="黑体" panose="02010609060101010101" pitchFamily="49" charset="-122"/>
                <a:cs typeface="Calibri" panose="020F0502020204030204" charset="0"/>
              </a:rPr>
              <a:t>：数据库数据到语言的生成</a:t>
            </a:r>
          </a:p>
          <a:p>
            <a:pPr marL="342900" indent="-342900"/>
            <a:endParaRPr lang="zh-CN" altLang="en-US" sz="2500" dirty="0">
              <a:latin typeface="Calibri" panose="020F0502020204030204" charset="0"/>
              <a:ea typeface="黑体" panose="02010609060101010101" pitchFamily="49" charset="-122"/>
              <a:cs typeface="Calibri" panose="020F0502020204030204" charset="0"/>
            </a:endParaRPr>
          </a:p>
          <a:p>
            <a:endParaRPr lang="zh-CN" altLang="en-US" sz="2500" dirty="0">
              <a:latin typeface="Calibri" panose="020F0502020204030204" charset="0"/>
              <a:ea typeface="黑体" panose="02010609060101010101" pitchFamily="49" charset="-122"/>
              <a:cs typeface="Calibri" panose="020F050202020403020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57325" y="1134745"/>
            <a:ext cx="9711690" cy="1753235"/>
          </a:xfrm>
          <a:prstGeom prst="rect">
            <a:avLst/>
          </a:prstGeom>
          <a:noFill/>
        </p:spPr>
        <p:txBody>
          <a:bodyPr wrap="square" rtlCol="0" anchor="t">
            <a:spAutoFit/>
          </a:bodyPr>
          <a:lstStyle/>
          <a:p>
            <a:pPr>
              <a:lnSpc>
                <a:spcPct val="150000"/>
              </a:lnSpc>
            </a:pPr>
            <a:r>
              <a:rPr lang="en-US" altLang="zh-CN" b="1">
                <a:sym typeface="+mn-ea"/>
              </a:rPr>
              <a:t>NLG Levels</a:t>
            </a:r>
            <a:r>
              <a:rPr lang="zh-CN" altLang="en-US" b="1">
                <a:sym typeface="+mn-ea"/>
              </a:rPr>
              <a:t>：</a:t>
            </a:r>
            <a:endParaRPr lang="zh-CN" altLang="en-US" b="1"/>
          </a:p>
          <a:p>
            <a:pPr marL="285750" indent="-285750">
              <a:lnSpc>
                <a:spcPct val="150000"/>
              </a:lnSpc>
              <a:buFont typeface="Arial" panose="020B0604020202020204" pitchFamily="34" charset="0"/>
              <a:buChar char="•"/>
            </a:pPr>
            <a:r>
              <a:rPr lang="zh-CN" altLang="en-US" b="1">
                <a:sym typeface="+mn-ea"/>
              </a:rPr>
              <a:t>简单的数据合并：</a:t>
            </a:r>
            <a:r>
              <a:rPr lang="zh-CN" altLang="en-US">
                <a:sym typeface="+mn-ea"/>
              </a:rPr>
              <a:t>自然语言处理的简化形式，这将允许将数据转换为文本（通过类似Excel的函数）。以邮件合并（MS Word mailmerge）为例，其中间隙填充了一些数据，这些数据是从另一个源（例如MS Excel中的表格）中检索的。</a:t>
            </a:r>
            <a:endParaRPr lang="zh-CN" altLang="en-US"/>
          </a:p>
        </p:txBody>
      </p:sp>
      <p:sp>
        <p:nvSpPr>
          <p:cNvPr id="4" name="标题 3"/>
          <p:cNvSpPr>
            <a:spLocks noGrp="1"/>
          </p:cNvSpPr>
          <p:nvPr>
            <p:ph type="title"/>
          </p:nvPr>
        </p:nvSpPr>
        <p:spPr/>
        <p:txBody>
          <a:bodyPr/>
          <a:lstStyle/>
          <a:p>
            <a:r>
              <a:rPr sz="3000" b="1" spc="10" dirty="0">
                <a:solidFill>
                  <a:srgbClr val="000000">
                    <a:alpha val="100000"/>
                  </a:srgbClr>
                </a:solidFill>
                <a:latin typeface="Calibri" panose="020F0502020204030204"/>
                <a:ea typeface="Calibri" panose="020F0502020204030204"/>
                <a:cs typeface="Calibri" panose="020F0502020204030204"/>
              </a:rPr>
              <a:t>NL</a:t>
            </a:r>
            <a:r>
              <a:rPr lang="en-US" altLang="zh-CN" sz="3000" b="1" spc="10" dirty="0">
                <a:solidFill>
                  <a:srgbClr val="000000">
                    <a:alpha val="100000"/>
                  </a:srgbClr>
                </a:solidFill>
                <a:latin typeface="Calibri" panose="020F0502020204030204"/>
                <a:ea typeface="Calibri" panose="020F0502020204030204"/>
                <a:cs typeface="Calibri" panose="020F0502020204030204"/>
              </a:rPr>
              <a:t>G</a:t>
            </a:r>
          </a:p>
        </p:txBody>
      </p:sp>
      <p:pic>
        <p:nvPicPr>
          <p:cNvPr id="100" name="图片 99"/>
          <p:cNvPicPr/>
          <p:nvPr/>
        </p:nvPicPr>
        <p:blipFill>
          <a:blip r:embed="rId2"/>
          <a:stretch>
            <a:fillRect/>
          </a:stretch>
        </p:blipFill>
        <p:spPr>
          <a:xfrm>
            <a:off x="2886075" y="2827655"/>
            <a:ext cx="5762625" cy="3797935"/>
          </a:xfrm>
          <a:prstGeom prst="rect">
            <a:avLst/>
          </a:prstGeom>
          <a:noFill/>
          <a:ln w="9525">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59815" y="1324610"/>
            <a:ext cx="9711690" cy="2584450"/>
          </a:xfrm>
          <a:prstGeom prst="rect">
            <a:avLst/>
          </a:prstGeom>
          <a:noFill/>
        </p:spPr>
        <p:txBody>
          <a:bodyPr wrap="square" rtlCol="0" anchor="t">
            <a:spAutoFit/>
          </a:bodyPr>
          <a:lstStyle/>
          <a:p>
            <a:pPr>
              <a:lnSpc>
                <a:spcPct val="150000"/>
              </a:lnSpc>
            </a:pPr>
            <a:r>
              <a:rPr lang="en-US" altLang="zh-CN" b="1">
                <a:sym typeface="+mn-ea"/>
              </a:rPr>
              <a:t>NLG Levels</a:t>
            </a:r>
            <a:r>
              <a:rPr lang="zh-CN" altLang="en-US" b="1">
                <a:sym typeface="+mn-ea"/>
              </a:rPr>
              <a:t>：</a:t>
            </a:r>
            <a:endParaRPr lang="zh-CN" altLang="en-US" b="1"/>
          </a:p>
          <a:p>
            <a:pPr marL="285750" indent="-285750">
              <a:lnSpc>
                <a:spcPct val="150000"/>
              </a:lnSpc>
              <a:buFont typeface="Arial" panose="020B0604020202020204" pitchFamily="34" charset="0"/>
              <a:buChar char="•"/>
            </a:pPr>
            <a:r>
              <a:rPr lang="zh-CN" altLang="en-US" b="1">
                <a:sym typeface="+mn-ea"/>
              </a:rPr>
              <a:t>模板化的 NLG ：</a:t>
            </a:r>
            <a:r>
              <a:rPr lang="zh-CN" altLang="en-US">
                <a:sym typeface="+mn-ea"/>
              </a:rPr>
              <a:t>这种形式的NLG使用模板驱动模式来显示输出。数据动态地保持更改，</a:t>
            </a:r>
            <a:r>
              <a:rPr lang="zh-CN" altLang="en-US">
                <a:solidFill>
                  <a:srgbClr val="FF0000"/>
                </a:solidFill>
                <a:sym typeface="+mn-ea"/>
              </a:rPr>
              <a:t>并由预定义的业务规则集（如if / else循环语句）生成</a:t>
            </a:r>
            <a:r>
              <a:rPr lang="zh-CN" altLang="en-US">
                <a:sym typeface="+mn-ea"/>
              </a:rPr>
              <a:t>。</a:t>
            </a:r>
          </a:p>
          <a:p>
            <a:pPr marL="285750" indent="-285750">
              <a:lnSpc>
                <a:spcPct val="150000"/>
              </a:lnSpc>
              <a:buFont typeface="Arial" panose="020B0604020202020204" pitchFamily="34" charset="0"/>
              <a:buChar char="•"/>
            </a:pPr>
            <a:r>
              <a:rPr lang="zh-CN" altLang="en-US" b="1">
                <a:sym typeface="+mn-ea"/>
              </a:rPr>
              <a:t>高级 NLG ：</a:t>
            </a:r>
            <a:r>
              <a:rPr lang="zh-CN" altLang="en-US">
                <a:sym typeface="+mn-ea"/>
              </a:rPr>
              <a:t>这种形式的自然语言生成就像人类一样。它理解意图，添加智能，考虑上下文，并将结果呈现在用户可以轻松阅读和理解的富有洞察力的叙述中。</a:t>
            </a:r>
          </a:p>
          <a:p>
            <a:pPr marL="285750" indent="-285750">
              <a:lnSpc>
                <a:spcPct val="150000"/>
              </a:lnSpc>
              <a:buFont typeface="Arial" panose="020B0604020202020204" pitchFamily="34" charset="0"/>
              <a:buChar char="•"/>
            </a:pPr>
            <a:endParaRPr lang="zh-CN" altLang="en-US">
              <a:sym typeface="+mn-ea"/>
            </a:endParaRPr>
          </a:p>
        </p:txBody>
      </p:sp>
      <p:sp>
        <p:nvSpPr>
          <p:cNvPr id="4" name="标题 3"/>
          <p:cNvSpPr>
            <a:spLocks noGrp="1"/>
          </p:cNvSpPr>
          <p:nvPr>
            <p:ph type="title"/>
          </p:nvPr>
        </p:nvSpPr>
        <p:spPr/>
        <p:txBody>
          <a:bodyPr/>
          <a:lstStyle/>
          <a:p>
            <a:r>
              <a:rPr sz="3000" b="1" spc="10" dirty="0">
                <a:solidFill>
                  <a:srgbClr val="000000">
                    <a:alpha val="100000"/>
                  </a:srgbClr>
                </a:solidFill>
                <a:latin typeface="Calibri" panose="020F0502020204030204"/>
                <a:ea typeface="Calibri" panose="020F0502020204030204"/>
                <a:cs typeface="Calibri" panose="020F0502020204030204"/>
              </a:rPr>
              <a:t>NL</a:t>
            </a:r>
            <a:r>
              <a:rPr lang="en-US" altLang="zh-CN" sz="3000" b="1" spc="10" dirty="0">
                <a:solidFill>
                  <a:srgbClr val="000000">
                    <a:alpha val="100000"/>
                  </a:srgbClr>
                </a:solidFill>
                <a:latin typeface="Calibri" panose="020F0502020204030204"/>
                <a:ea typeface="Calibri" panose="020F0502020204030204"/>
                <a:cs typeface="Calibri" panose="020F0502020204030204"/>
              </a:rPr>
              <a:t>G</a:t>
            </a:r>
          </a:p>
        </p:txBody>
      </p:sp>
      <p:pic>
        <p:nvPicPr>
          <p:cNvPr id="101" name="图片 100"/>
          <p:cNvPicPr/>
          <p:nvPr/>
        </p:nvPicPr>
        <p:blipFill>
          <a:blip r:embed="rId2"/>
          <a:stretch>
            <a:fillRect/>
          </a:stretch>
        </p:blipFill>
        <p:spPr>
          <a:xfrm>
            <a:off x="2005013" y="3697605"/>
            <a:ext cx="7820025" cy="2590800"/>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3415" y="1851660"/>
            <a:ext cx="9711690" cy="668020"/>
          </a:xfrm>
          <a:prstGeom prst="rect">
            <a:avLst/>
          </a:prstGeom>
          <a:noFill/>
        </p:spPr>
        <p:txBody>
          <a:bodyPr wrap="square" rtlCol="0" anchor="t">
            <a:spAutoFit/>
          </a:bodyPr>
          <a:lstStyle/>
          <a:p>
            <a:pPr>
              <a:lnSpc>
                <a:spcPct val="150000"/>
              </a:lnSpc>
            </a:pPr>
            <a:r>
              <a:rPr lang="en-US" altLang="zh-CN" sz="2500" b="1">
                <a:sym typeface="+mn-ea"/>
              </a:rPr>
              <a:t>The Process of NLG:</a:t>
            </a:r>
            <a:endParaRPr lang="zh-CN" altLang="en-US" sz="2500" b="1">
              <a:sym typeface="+mn-ea"/>
            </a:endParaRPr>
          </a:p>
        </p:txBody>
      </p:sp>
      <p:sp>
        <p:nvSpPr>
          <p:cNvPr id="4" name="标题 3"/>
          <p:cNvSpPr>
            <a:spLocks noGrp="1"/>
          </p:cNvSpPr>
          <p:nvPr>
            <p:ph type="title"/>
          </p:nvPr>
        </p:nvSpPr>
        <p:spPr/>
        <p:txBody>
          <a:bodyPr/>
          <a:lstStyle/>
          <a:p>
            <a:r>
              <a:rPr sz="3000" b="1" spc="10" dirty="0">
                <a:solidFill>
                  <a:srgbClr val="000000">
                    <a:alpha val="100000"/>
                  </a:srgbClr>
                </a:solidFill>
                <a:latin typeface="Calibri" panose="020F0502020204030204"/>
                <a:ea typeface="Calibri" panose="020F0502020204030204"/>
                <a:cs typeface="Calibri" panose="020F0502020204030204"/>
              </a:rPr>
              <a:t>NL</a:t>
            </a:r>
            <a:r>
              <a:rPr lang="en-US" altLang="zh-CN" sz="3000" b="1" spc="10" dirty="0">
                <a:solidFill>
                  <a:srgbClr val="000000">
                    <a:alpha val="100000"/>
                  </a:srgbClr>
                </a:solidFill>
                <a:latin typeface="Calibri" panose="020F0502020204030204"/>
                <a:ea typeface="Calibri" panose="020F0502020204030204"/>
                <a:cs typeface="Calibri" panose="020F0502020204030204"/>
              </a:rPr>
              <a:t>G</a:t>
            </a:r>
          </a:p>
        </p:txBody>
      </p:sp>
      <p:sp>
        <p:nvSpPr>
          <p:cNvPr id="2" name="圆角矩形 1"/>
          <p:cNvSpPr/>
          <p:nvPr/>
        </p:nvSpPr>
        <p:spPr>
          <a:xfrm>
            <a:off x="189865" y="3600450"/>
            <a:ext cx="1650365" cy="890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Content Determination</a:t>
            </a:r>
          </a:p>
        </p:txBody>
      </p:sp>
      <p:sp>
        <p:nvSpPr>
          <p:cNvPr id="5" name="圆角矩形 4"/>
          <p:cNvSpPr/>
          <p:nvPr/>
        </p:nvSpPr>
        <p:spPr>
          <a:xfrm>
            <a:off x="2209165" y="3600450"/>
            <a:ext cx="1650365" cy="890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Text</a:t>
            </a:r>
          </a:p>
          <a:p>
            <a:pPr algn="ctr"/>
            <a:r>
              <a:rPr lang="en-US" altLang="zh-CN"/>
              <a:t>Structuring</a:t>
            </a:r>
          </a:p>
        </p:txBody>
      </p:sp>
      <p:sp>
        <p:nvSpPr>
          <p:cNvPr id="6" name="圆角矩形 5"/>
          <p:cNvSpPr/>
          <p:nvPr/>
        </p:nvSpPr>
        <p:spPr>
          <a:xfrm>
            <a:off x="4228465" y="3600450"/>
            <a:ext cx="1650365" cy="890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Sentence Aggregation</a:t>
            </a:r>
          </a:p>
        </p:txBody>
      </p:sp>
      <p:sp>
        <p:nvSpPr>
          <p:cNvPr id="8" name="圆角矩形 7"/>
          <p:cNvSpPr/>
          <p:nvPr/>
        </p:nvSpPr>
        <p:spPr>
          <a:xfrm>
            <a:off x="6247765" y="3600450"/>
            <a:ext cx="1650365" cy="890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Lexicalisation</a:t>
            </a:r>
          </a:p>
        </p:txBody>
      </p:sp>
      <p:sp>
        <p:nvSpPr>
          <p:cNvPr id="10" name="圆角矩形 9"/>
          <p:cNvSpPr/>
          <p:nvPr/>
        </p:nvSpPr>
        <p:spPr>
          <a:xfrm>
            <a:off x="8267065" y="3600450"/>
            <a:ext cx="1650365" cy="890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Referring Expression Generation</a:t>
            </a:r>
          </a:p>
        </p:txBody>
      </p:sp>
      <p:sp>
        <p:nvSpPr>
          <p:cNvPr id="11" name="圆角矩形 10"/>
          <p:cNvSpPr/>
          <p:nvPr/>
        </p:nvSpPr>
        <p:spPr>
          <a:xfrm>
            <a:off x="10286365" y="3600450"/>
            <a:ext cx="1650365" cy="890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Linguistic Realisation</a:t>
            </a:r>
          </a:p>
        </p:txBody>
      </p:sp>
      <p:cxnSp>
        <p:nvCxnSpPr>
          <p:cNvPr id="12" name="直接箭头连接符 11"/>
          <p:cNvCxnSpPr>
            <a:stCxn id="2" idx="3"/>
            <a:endCxn id="5" idx="1"/>
          </p:cNvCxnSpPr>
          <p:nvPr/>
        </p:nvCxnSpPr>
        <p:spPr>
          <a:xfrm>
            <a:off x="1840230" y="4045585"/>
            <a:ext cx="368935"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a:off x="3859530" y="4045585"/>
            <a:ext cx="368935"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a:off x="5878830" y="4045585"/>
            <a:ext cx="368935"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a:off x="7898130" y="4045585"/>
            <a:ext cx="368935"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a:off x="9917430" y="4045585"/>
            <a:ext cx="368935"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0" y="1477282"/>
            <a:ext cx="5312229" cy="3905382"/>
          </a:xfrm>
          <a:prstGeom prst="rect">
            <a:avLst/>
          </a:prstGeom>
        </p:spPr>
      </p:pic>
      <p:pic>
        <p:nvPicPr>
          <p:cNvPr id="3" name="图片 2"/>
          <p:cNvPicPr/>
          <p:nvPr/>
        </p:nvPicPr>
        <p:blipFill>
          <a:blip r:embed="rId3">
            <a:extLst>
              <a:ext uri="{28A0092B-C50C-407E-A947-70E740481C1C}">
                <a14:useLocalDpi xmlns:a14="http://schemas.microsoft.com/office/drawing/2010/main" val="0"/>
              </a:ext>
            </a:extLst>
          </a:blip>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4579620" y="-753745"/>
            <a:ext cx="6868795" cy="8354060"/>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7294012" y="442646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756816" y="4385476"/>
            <a:ext cx="27482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Course Introduction</a:t>
            </a:r>
          </a:p>
        </p:txBody>
      </p:sp>
      <p:sp>
        <p:nvSpPr>
          <p:cNvPr id="75" name="矩形 74"/>
          <p:cNvSpPr/>
          <p:nvPr/>
        </p:nvSpPr>
        <p:spPr>
          <a:xfrm>
            <a:off x="7756816" y="4876179"/>
            <a:ext cx="387223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buClrTx/>
              <a:buSzTx/>
              <a:buFontTx/>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What is NLP and NLP history</a:t>
            </a:r>
          </a:p>
        </p:txBody>
      </p:sp>
      <p:sp>
        <p:nvSpPr>
          <p:cNvPr id="77" name="矩形 76"/>
          <p:cNvSpPr/>
          <p:nvPr/>
        </p:nvSpPr>
        <p:spPr>
          <a:xfrm>
            <a:off x="7756816" y="5366883"/>
            <a:ext cx="242062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buClrTx/>
              <a:buSzTx/>
              <a:buFontTx/>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Why NLP is hard?</a:t>
            </a:r>
          </a:p>
        </p:txBody>
      </p:sp>
      <p:sp>
        <p:nvSpPr>
          <p:cNvPr id="79" name="矩形 78"/>
          <p:cNvSpPr/>
          <p:nvPr/>
        </p:nvSpPr>
        <p:spPr>
          <a:xfrm>
            <a:off x="7756816" y="5857588"/>
            <a:ext cx="237363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buClrTx/>
              <a:buSzTx/>
              <a:buFontTx/>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NLP Applications</a:t>
            </a:r>
          </a:p>
        </p:txBody>
      </p:sp>
      <p:sp>
        <p:nvSpPr>
          <p:cNvPr id="24" name="文本框 23"/>
          <p:cNvSpPr txBox="1"/>
          <p:nvPr/>
        </p:nvSpPr>
        <p:spPr>
          <a:xfrm>
            <a:off x="7166392" y="3219093"/>
            <a:ext cx="3010535" cy="64516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sz="3600" dirty="0">
                <a:sym typeface="微软雅黑" panose="020B0503020204020204" pitchFamily="34" charset="-122"/>
              </a:rPr>
              <a:t>Lecture Plan</a:t>
            </a:r>
          </a:p>
        </p:txBody>
      </p:sp>
      <p:pic>
        <p:nvPicPr>
          <p:cNvPr id="8" name="图片 7"/>
          <p:cNvPicPr/>
          <p:nvPr/>
        </p:nvPicPr>
        <p:blipFill>
          <a:blip r:embed="rId4" cstate="print">
            <a:extLst>
              <a:ext uri="{28A0092B-C50C-407E-A947-70E740481C1C}">
                <a14:useLocalDpi xmlns:a14="http://schemas.microsoft.com/office/drawing/2010/main" val="0"/>
              </a:ext>
            </a:extLst>
          </a:blip>
          <a:stretch>
            <a:fillRect/>
          </a:stretch>
        </p:blipFill>
        <p:spPr>
          <a:xfrm>
            <a:off x="9906000" y="825500"/>
            <a:ext cx="1397000" cy="1397000"/>
          </a:xfrm>
          <a:prstGeom prst="rect">
            <a:avLst/>
          </a:prstGeom>
        </p:spPr>
      </p:pic>
      <p:sp>
        <p:nvSpPr>
          <p:cNvPr id="2" name="矩形 1"/>
          <p:cNvSpPr/>
          <p:nvPr/>
        </p:nvSpPr>
        <p:spPr>
          <a:xfrm>
            <a:off x="7294012" y="491668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p>
        </p:txBody>
      </p:sp>
      <p:sp>
        <p:nvSpPr>
          <p:cNvPr id="4" name="矩形 3"/>
          <p:cNvSpPr/>
          <p:nvPr/>
        </p:nvSpPr>
        <p:spPr>
          <a:xfrm>
            <a:off x="7294012" y="538087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p>
        </p:txBody>
      </p:sp>
      <p:sp>
        <p:nvSpPr>
          <p:cNvPr id="5" name="矩形 4"/>
          <p:cNvSpPr/>
          <p:nvPr/>
        </p:nvSpPr>
        <p:spPr>
          <a:xfrm>
            <a:off x="7294012" y="588569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130" y="438785"/>
            <a:ext cx="6688455" cy="553085"/>
          </a:xfrm>
          <a:prstGeom prst="rect">
            <a:avLst/>
          </a:prstGeom>
          <a:noFill/>
        </p:spPr>
        <p:txBody>
          <a:bodyPr wrap="square" rtlCol="0">
            <a:spAutoFit/>
          </a:bodyPr>
          <a:lstStyle/>
          <a:p>
            <a:r>
              <a:rPr lang="en-US" sz="3000" b="1" spc="10" dirty="0">
                <a:solidFill>
                  <a:srgbClr val="000000">
                    <a:alpha val="100000"/>
                  </a:srgbClr>
                </a:solidFill>
                <a:latin typeface="Calibri" panose="020F0502020204030204"/>
                <a:ea typeface="Calibri" panose="020F0502020204030204"/>
                <a:cs typeface="Calibri" panose="020F0502020204030204"/>
              </a:rPr>
              <a:t>The difference </a:t>
            </a:r>
            <a:r>
              <a:rPr lang="en-US" sz="3000" b="1" spc="10" dirty="0" smtClean="0">
                <a:solidFill>
                  <a:srgbClr val="000000">
                    <a:alpha val="100000"/>
                  </a:srgbClr>
                </a:solidFill>
                <a:latin typeface="Calibri" panose="020F0502020204030204"/>
                <a:ea typeface="Calibri" panose="020F0502020204030204"/>
                <a:cs typeface="Calibri" panose="020F0502020204030204"/>
              </a:rPr>
              <a:t>between </a:t>
            </a:r>
            <a:r>
              <a:rPr sz="3000" b="1" spc="10" dirty="0">
                <a:solidFill>
                  <a:srgbClr val="000000">
                    <a:alpha val="100000"/>
                  </a:srgbClr>
                </a:solidFill>
                <a:latin typeface="Calibri" panose="020F0502020204030204"/>
                <a:ea typeface="Calibri" panose="020F0502020204030204"/>
                <a:cs typeface="Calibri" panose="020F0502020204030204"/>
              </a:rPr>
              <a:t>NLP</a:t>
            </a:r>
            <a:r>
              <a:rPr lang="en-US" sz="3000" b="1" spc="10" dirty="0">
                <a:solidFill>
                  <a:srgbClr val="000000">
                    <a:alpha val="100000"/>
                  </a:srgbClr>
                </a:solidFill>
                <a:latin typeface="Calibri" panose="020F0502020204030204"/>
                <a:ea typeface="Calibri" panose="020F0502020204030204"/>
                <a:cs typeface="Calibri" panose="020F0502020204030204"/>
              </a:rPr>
              <a:t> and IR </a:t>
            </a:r>
          </a:p>
        </p:txBody>
      </p:sp>
      <p:sp>
        <p:nvSpPr>
          <p:cNvPr id="3" name="文本框 2"/>
          <p:cNvSpPr txBox="1"/>
          <p:nvPr/>
        </p:nvSpPr>
        <p:spPr>
          <a:xfrm>
            <a:off x="535940" y="1346200"/>
            <a:ext cx="11120120" cy="5077460"/>
          </a:xfrm>
          <a:prstGeom prst="rect">
            <a:avLst/>
          </a:prstGeom>
          <a:noFill/>
        </p:spPr>
        <p:txBody>
          <a:bodyPr wrap="square" rtlCol="0">
            <a:spAutoFit/>
          </a:bodyPr>
          <a:lstStyle/>
          <a:p>
            <a:pPr>
              <a:lnSpc>
                <a:spcPct val="150000"/>
              </a:lnSpc>
            </a:pPr>
            <a:r>
              <a:rPr lang="en-US" b="1">
                <a:ea typeface="黑体" panose="02010609060101010101" pitchFamily="49" charset="-122"/>
                <a:cs typeface="+mn-lt"/>
              </a:rPr>
              <a:t>Information Retrieve (IR) </a:t>
            </a:r>
            <a:r>
              <a:rPr lang="zh-CN" altLang="en-US" b="1">
                <a:ea typeface="黑体" panose="02010609060101010101" pitchFamily="49" charset="-122"/>
                <a:cs typeface="+mn-lt"/>
              </a:rPr>
              <a:t>信息检索</a:t>
            </a:r>
            <a:r>
              <a:rPr lang="zh-CN" altLang="en-US">
                <a:ea typeface="黑体" panose="02010609060101010101" pitchFamily="49" charset="-122"/>
                <a:cs typeface="+mn-lt"/>
              </a:rPr>
              <a:t>是区别于自然语言处理的独立学科，虽然两者有密切的联系，</a:t>
            </a:r>
            <a:r>
              <a:rPr lang="zh-CN" altLang="en-US" b="1">
                <a:solidFill>
                  <a:srgbClr val="FF0000"/>
                </a:solidFill>
                <a:ea typeface="黑体" panose="02010609060101010101" pitchFamily="49" charset="-122"/>
                <a:cs typeface="+mn-lt"/>
              </a:rPr>
              <a:t>但</a:t>
            </a:r>
            <a:r>
              <a:rPr lang="en-US" altLang="zh-CN" b="1">
                <a:solidFill>
                  <a:srgbClr val="FF0000"/>
                </a:solidFill>
                <a:ea typeface="黑体" panose="02010609060101010101" pitchFamily="49" charset="-122"/>
                <a:cs typeface="+mn-lt"/>
              </a:rPr>
              <a:t>IR</a:t>
            </a:r>
            <a:r>
              <a:rPr lang="zh-CN" altLang="en-US" b="1">
                <a:solidFill>
                  <a:srgbClr val="FF0000"/>
                </a:solidFill>
                <a:ea typeface="黑体" panose="02010609060101010101" pitchFamily="49" charset="-122"/>
                <a:cs typeface="+mn-lt"/>
              </a:rPr>
              <a:t>的目标是查询信息，而</a:t>
            </a:r>
            <a:r>
              <a:rPr lang="en-US" altLang="zh-CN" b="1">
                <a:solidFill>
                  <a:srgbClr val="FF0000"/>
                </a:solidFill>
                <a:ea typeface="黑体" panose="02010609060101010101" pitchFamily="49" charset="-122"/>
                <a:cs typeface="+mn-lt"/>
              </a:rPr>
              <a:t>NLP</a:t>
            </a:r>
            <a:r>
              <a:rPr lang="zh-CN" altLang="en-US" b="1">
                <a:solidFill>
                  <a:srgbClr val="FF0000"/>
                </a:solidFill>
                <a:ea typeface="黑体" panose="02010609060101010101" pitchFamily="49" charset="-122"/>
                <a:cs typeface="+mn-lt"/>
              </a:rPr>
              <a:t>的目标是理解语言。</a:t>
            </a:r>
          </a:p>
          <a:p>
            <a:pPr marL="285750" indent="-285750">
              <a:lnSpc>
                <a:spcPct val="150000"/>
              </a:lnSpc>
              <a:buFont typeface="Arial" panose="020B0604020202020204" pitchFamily="34" charset="0"/>
              <a:buChar char="•"/>
            </a:pPr>
            <a:r>
              <a:rPr lang="en-US" altLang="zh-CN">
                <a:ea typeface="黑体" panose="02010609060101010101" pitchFamily="49" charset="-122"/>
                <a:cs typeface="+mn-lt"/>
              </a:rPr>
              <a:t>IR</a:t>
            </a:r>
            <a:r>
              <a:rPr lang="zh-CN" altLang="en-US">
                <a:ea typeface="黑体" panose="02010609060101010101" pitchFamily="49" charset="-122"/>
                <a:cs typeface="+mn-lt"/>
              </a:rPr>
              <a:t>查询的未必是语言，也可能是以图搜图、听曲搜曲、商品搜索等任何信息的搜索。</a:t>
            </a:r>
          </a:p>
          <a:p>
            <a:pPr marL="285750" indent="-285750">
              <a:lnSpc>
                <a:spcPct val="150000"/>
              </a:lnSpc>
              <a:buFont typeface="Arial" panose="020B0604020202020204" pitchFamily="34" charset="0"/>
              <a:buChar char="•"/>
            </a:pPr>
            <a:r>
              <a:rPr lang="en-US" altLang="zh-CN">
                <a:ea typeface="黑体" panose="02010609060101010101" pitchFamily="49" charset="-122"/>
                <a:cs typeface="+mn-lt"/>
              </a:rPr>
              <a:t>IR</a:t>
            </a:r>
            <a:r>
              <a:rPr lang="zh-CN" altLang="en-US">
                <a:ea typeface="黑体" panose="02010609060101010101" pitchFamily="49" charset="-122"/>
                <a:cs typeface="+mn-lt"/>
              </a:rPr>
              <a:t>也会处理语言类的任务</a:t>
            </a:r>
          </a:p>
          <a:p>
            <a:pPr indent="0">
              <a:lnSpc>
                <a:spcPct val="150000"/>
              </a:lnSpc>
              <a:buNone/>
            </a:pPr>
            <a:r>
              <a:rPr lang="en-US" altLang="zh-CN" b="1">
                <a:ea typeface="黑体" panose="02010609060101010101" pitchFamily="49" charset="-122"/>
                <a:cs typeface="+mn-lt"/>
              </a:rPr>
              <a:t>IR</a:t>
            </a:r>
            <a:r>
              <a:rPr lang="zh-CN" altLang="en-US" b="1">
                <a:ea typeface="黑体" panose="02010609060101010101" pitchFamily="49" charset="-122"/>
                <a:cs typeface="+mn-lt"/>
              </a:rPr>
              <a:t>中的</a:t>
            </a:r>
            <a:r>
              <a:rPr lang="en-US" altLang="zh-CN" b="1">
                <a:ea typeface="黑体" panose="02010609060101010101" pitchFamily="49" charset="-122"/>
                <a:cs typeface="+mn-lt"/>
              </a:rPr>
              <a:t>NLP</a:t>
            </a:r>
            <a:r>
              <a:rPr lang="zh-CN" altLang="en-US" b="1">
                <a:ea typeface="黑体" panose="02010609060101010101" pitchFamily="49" charset="-122"/>
                <a:cs typeface="+mn-lt"/>
              </a:rPr>
              <a:t>：</a:t>
            </a:r>
          </a:p>
          <a:p>
            <a:pPr indent="0">
              <a:lnSpc>
                <a:spcPct val="150000"/>
              </a:lnSpc>
              <a:buFont typeface="Arial" panose="020B0604020202020204" pitchFamily="34" charset="0"/>
              <a:buNone/>
            </a:pPr>
            <a:r>
              <a:rPr lang="en-US" altLang="zh-CN" b="1">
                <a:ea typeface="黑体" panose="02010609060101010101" pitchFamily="49" charset="-122"/>
                <a:cs typeface="+mn-lt"/>
              </a:rPr>
              <a:t>1. </a:t>
            </a:r>
            <a:r>
              <a:rPr lang="zh-CN" altLang="en-US" b="1">
                <a:ea typeface="黑体" panose="02010609060101010101" pitchFamily="49" charset="-122"/>
                <a:cs typeface="+mn-lt"/>
              </a:rPr>
              <a:t>从文档中抽取词项</a:t>
            </a:r>
          </a:p>
          <a:p>
            <a:pPr marL="342900" indent="-342900">
              <a:lnSpc>
                <a:spcPct val="150000"/>
              </a:lnSpc>
              <a:buFont typeface="Arial" panose="020B0604020202020204" pitchFamily="34" charset="0"/>
              <a:buChar char="•"/>
            </a:pPr>
            <a:r>
              <a:rPr lang="zh-CN" altLang="en-US">
                <a:ea typeface="黑体" panose="02010609060101010101" pitchFamily="49" charset="-122"/>
                <a:cs typeface="+mn-lt"/>
              </a:rPr>
              <a:t>该任务直接依赖分词、命名实体识别等的解决方案。</a:t>
            </a:r>
          </a:p>
          <a:p>
            <a:pPr indent="0">
              <a:lnSpc>
                <a:spcPct val="150000"/>
              </a:lnSpc>
              <a:buFont typeface="Arial" panose="020B0604020202020204" pitchFamily="34" charset="0"/>
              <a:buNone/>
            </a:pPr>
            <a:r>
              <a:rPr lang="en-US" altLang="zh-CN" b="1">
                <a:ea typeface="黑体" panose="02010609060101010101" pitchFamily="49" charset="-122"/>
                <a:cs typeface="+mn-lt"/>
              </a:rPr>
              <a:t>2. </a:t>
            </a:r>
            <a:r>
              <a:rPr lang="zh-CN" altLang="en-US" b="1">
                <a:ea typeface="黑体" panose="02010609060101010101" pitchFamily="49" charset="-122"/>
                <a:cs typeface="+mn-lt"/>
              </a:rPr>
              <a:t>布尔匹配</a:t>
            </a:r>
            <a:endParaRPr lang="en-US" altLang="zh-CN" b="1">
              <a:ea typeface="黑体" panose="02010609060101010101" pitchFamily="49" charset="-122"/>
              <a:cs typeface="+mn-lt"/>
            </a:endParaRPr>
          </a:p>
          <a:p>
            <a:pPr marL="285750" indent="-285750">
              <a:lnSpc>
                <a:spcPct val="150000"/>
              </a:lnSpc>
              <a:buFont typeface="Arial" panose="020B0604020202020204" pitchFamily="34" charset="0"/>
              <a:buChar char="•"/>
            </a:pPr>
            <a:r>
              <a:rPr lang="zh-CN" altLang="en-US">
                <a:ea typeface="黑体" panose="02010609060101010101" pitchFamily="49" charset="-122"/>
                <a:cs typeface="+mn-lt"/>
              </a:rPr>
              <a:t>布尔匹配这个过程，也是查询的非常关键的过程，通过修正、扩展等方式补充用户的查询语句从而更好地理解用户意图，从更大范围内找到用户感兴趣的目标。也可以用一些聚类的方法，在查询到某些文档时，将同一类别的文档也返回，从而提高召回率。</a:t>
            </a:r>
          </a:p>
          <a:p>
            <a:pPr indent="0">
              <a:lnSpc>
                <a:spcPct val="150000"/>
              </a:lnSpc>
              <a:buFont typeface="Arial" panose="020B0604020202020204" pitchFamily="34" charset="0"/>
              <a:buNone/>
            </a:pPr>
            <a:r>
              <a:rPr lang="en-US" altLang="zh-CN" b="1">
                <a:ea typeface="黑体" panose="02010609060101010101" pitchFamily="49" charset="-122"/>
                <a:cs typeface="+mn-lt"/>
              </a:rPr>
              <a:t>3. 文档相似度计算，从而实现排序</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130" y="438785"/>
            <a:ext cx="6688455" cy="553085"/>
          </a:xfrm>
          <a:prstGeom prst="rect">
            <a:avLst/>
          </a:prstGeom>
          <a:noFill/>
        </p:spPr>
        <p:txBody>
          <a:bodyPr wrap="square" rtlCol="0">
            <a:spAutoFit/>
          </a:bodyPr>
          <a:lstStyle/>
          <a:p>
            <a:r>
              <a:rPr lang="en-US" sz="3000" b="1" spc="10" dirty="0">
                <a:solidFill>
                  <a:srgbClr val="000000">
                    <a:alpha val="100000"/>
                  </a:srgbClr>
                </a:solidFill>
                <a:latin typeface="Calibri" panose="020F0502020204030204"/>
                <a:ea typeface="Calibri" panose="020F0502020204030204"/>
                <a:cs typeface="Calibri" panose="020F0502020204030204"/>
              </a:rPr>
              <a:t>The history of </a:t>
            </a:r>
            <a:r>
              <a:rPr sz="3000" b="1" spc="10" dirty="0">
                <a:solidFill>
                  <a:srgbClr val="000000">
                    <a:alpha val="100000"/>
                  </a:srgbClr>
                </a:solidFill>
                <a:latin typeface="Calibri" panose="020F0502020204030204"/>
                <a:ea typeface="Calibri" panose="020F0502020204030204"/>
                <a:cs typeface="Calibri" panose="020F0502020204030204"/>
              </a:rPr>
              <a:t>NLP</a:t>
            </a:r>
            <a:endParaRPr lang="en-US" sz="3000" b="1" spc="10" dirty="0">
              <a:solidFill>
                <a:srgbClr val="000000">
                  <a:alpha val="100000"/>
                </a:srgbClr>
              </a:solidFill>
              <a:latin typeface="Calibri" panose="020F0502020204030204"/>
              <a:ea typeface="Calibri" panose="020F0502020204030204"/>
              <a:cs typeface="Calibri" panose="020F0502020204030204"/>
            </a:endParaRPr>
          </a:p>
        </p:txBody>
      </p:sp>
      <p:graphicFrame>
        <p:nvGraphicFramePr>
          <p:cNvPr id="5" name="表格 4"/>
          <p:cNvGraphicFramePr/>
          <p:nvPr>
            <p:custDataLst>
              <p:tags r:id="rId1"/>
            </p:custDataLst>
          </p:nvPr>
        </p:nvGraphicFramePr>
        <p:xfrm>
          <a:off x="1292225" y="2179320"/>
          <a:ext cx="8532495" cy="2667000"/>
        </p:xfrm>
        <a:graphic>
          <a:graphicData uri="http://schemas.openxmlformats.org/drawingml/2006/table">
            <a:tbl>
              <a:tblPr firstRow="1" bandRow="1">
                <a:tableStyleId>{5C22544A-7EE6-4342-B048-85BDC9FD1C3A}</a:tableStyleId>
              </a:tblPr>
              <a:tblGrid>
                <a:gridCol w="1184910">
                  <a:extLst>
                    <a:ext uri="{9D8B030D-6E8A-4147-A177-3AD203B41FA5}">
                      <a16:colId xmlns:a16="http://schemas.microsoft.com/office/drawing/2014/main" val="20000"/>
                    </a:ext>
                  </a:extLst>
                </a:gridCol>
                <a:gridCol w="3138170">
                  <a:extLst>
                    <a:ext uri="{9D8B030D-6E8A-4147-A177-3AD203B41FA5}">
                      <a16:colId xmlns:a16="http://schemas.microsoft.com/office/drawing/2014/main" val="20001"/>
                    </a:ext>
                  </a:extLst>
                </a:gridCol>
                <a:gridCol w="4209415">
                  <a:extLst>
                    <a:ext uri="{9D8B030D-6E8A-4147-A177-3AD203B41FA5}">
                      <a16:colId xmlns:a16="http://schemas.microsoft.com/office/drawing/2014/main" val="20002"/>
                    </a:ext>
                  </a:extLst>
                </a:gridCol>
              </a:tblGrid>
              <a:tr h="381000">
                <a:tc>
                  <a:txBody>
                    <a:bodyPr/>
                    <a:lstStyle/>
                    <a:p>
                      <a:pPr>
                        <a:buNone/>
                      </a:pPr>
                      <a:r>
                        <a:rPr lang="zh-CN" altLang="en-US"/>
                        <a:t>时期编号</a:t>
                      </a:r>
                    </a:p>
                  </a:txBody>
                  <a:tcPr/>
                </a:tc>
                <a:tc>
                  <a:txBody>
                    <a:bodyPr/>
                    <a:lstStyle/>
                    <a:p>
                      <a:pPr>
                        <a:buNone/>
                      </a:pPr>
                      <a:r>
                        <a:rPr lang="zh-CN" altLang="en-US"/>
                        <a:t>时期名称</a:t>
                      </a:r>
                    </a:p>
                  </a:txBody>
                  <a:tcPr/>
                </a:tc>
                <a:tc>
                  <a:txBody>
                    <a:bodyPr/>
                    <a:lstStyle/>
                    <a:p>
                      <a:pPr>
                        <a:buNone/>
                      </a:pPr>
                      <a:r>
                        <a:rPr lang="zh-CN" altLang="en-US"/>
                        <a:t>年份</a:t>
                      </a:r>
                    </a:p>
                  </a:txBody>
                  <a:tcPr/>
                </a:tc>
                <a:extLst>
                  <a:ext uri="{0D108BD9-81ED-4DB2-BD59-A6C34878D82A}">
                    <a16:rowId xmlns:a16="http://schemas.microsoft.com/office/drawing/2014/main" val="10000"/>
                  </a:ext>
                </a:extLst>
              </a:tr>
              <a:tr h="381000">
                <a:tc>
                  <a:txBody>
                    <a:bodyPr/>
                    <a:lstStyle/>
                    <a:p>
                      <a:pPr>
                        <a:buNone/>
                      </a:pPr>
                      <a:r>
                        <a:rPr lang="zh-CN" altLang="en-US"/>
                        <a:t>1</a:t>
                      </a:r>
                    </a:p>
                  </a:txBody>
                  <a:tcPr/>
                </a:tc>
                <a:tc>
                  <a:txBody>
                    <a:bodyPr/>
                    <a:lstStyle/>
                    <a:p>
                      <a:pPr>
                        <a:buNone/>
                      </a:pPr>
                      <a:r>
                        <a:rPr lang="zh-CN" altLang="en-US"/>
                        <a:t>基础期</a:t>
                      </a:r>
                    </a:p>
                  </a:txBody>
                  <a:tcPr/>
                </a:tc>
                <a:tc>
                  <a:txBody>
                    <a:bodyPr/>
                    <a:lstStyle/>
                    <a:p>
                      <a:pPr>
                        <a:buNone/>
                      </a:pPr>
                      <a:r>
                        <a:rPr lang="zh-CN" altLang="en-US"/>
                        <a:t>20世纪40年代和50年代</a:t>
                      </a:r>
                    </a:p>
                  </a:txBody>
                  <a:tcPr/>
                </a:tc>
                <a:extLst>
                  <a:ext uri="{0D108BD9-81ED-4DB2-BD59-A6C34878D82A}">
                    <a16:rowId xmlns:a16="http://schemas.microsoft.com/office/drawing/2014/main" val="10001"/>
                  </a:ext>
                </a:extLst>
              </a:tr>
              <a:tr h="381000">
                <a:tc>
                  <a:txBody>
                    <a:bodyPr/>
                    <a:lstStyle/>
                    <a:p>
                      <a:pPr>
                        <a:buNone/>
                      </a:pPr>
                      <a:r>
                        <a:rPr lang="zh-CN" altLang="en-US"/>
                        <a:t>2</a:t>
                      </a:r>
                    </a:p>
                  </a:txBody>
                  <a:tcPr/>
                </a:tc>
                <a:tc>
                  <a:txBody>
                    <a:bodyPr/>
                    <a:lstStyle/>
                    <a:p>
                      <a:pPr>
                        <a:buNone/>
                      </a:pPr>
                      <a:r>
                        <a:rPr lang="zh-CN" altLang="en-US"/>
                        <a:t>符号与随机方法</a:t>
                      </a:r>
                    </a:p>
                  </a:txBody>
                  <a:tcPr/>
                </a:tc>
                <a:tc>
                  <a:txBody>
                    <a:bodyPr/>
                    <a:lstStyle/>
                    <a:p>
                      <a:pPr>
                        <a:buNone/>
                      </a:pPr>
                      <a:r>
                        <a:rPr lang="zh-CN" altLang="en-US"/>
                        <a:t>1957—1970</a:t>
                      </a:r>
                    </a:p>
                  </a:txBody>
                  <a:tcPr/>
                </a:tc>
                <a:extLst>
                  <a:ext uri="{0D108BD9-81ED-4DB2-BD59-A6C34878D82A}">
                    <a16:rowId xmlns:a16="http://schemas.microsoft.com/office/drawing/2014/main" val="10002"/>
                  </a:ext>
                </a:extLst>
              </a:tr>
              <a:tr h="381000">
                <a:tc>
                  <a:txBody>
                    <a:bodyPr/>
                    <a:lstStyle/>
                    <a:p>
                      <a:pPr>
                        <a:buNone/>
                      </a:pPr>
                      <a:r>
                        <a:rPr lang="zh-CN" altLang="en-US"/>
                        <a:t>3</a:t>
                      </a:r>
                    </a:p>
                  </a:txBody>
                  <a:tcPr/>
                </a:tc>
                <a:tc>
                  <a:txBody>
                    <a:bodyPr/>
                    <a:lstStyle/>
                    <a:p>
                      <a:pPr>
                        <a:buNone/>
                      </a:pPr>
                      <a:r>
                        <a:rPr lang="zh-CN" altLang="en-US"/>
                        <a:t>４种范式</a:t>
                      </a:r>
                    </a:p>
                  </a:txBody>
                  <a:tcPr/>
                </a:tc>
                <a:tc>
                  <a:txBody>
                    <a:bodyPr/>
                    <a:lstStyle/>
                    <a:p>
                      <a:pPr>
                        <a:buNone/>
                      </a:pPr>
                      <a:r>
                        <a:rPr lang="zh-CN" altLang="en-US"/>
                        <a:t>1970—1983</a:t>
                      </a:r>
                    </a:p>
                  </a:txBody>
                  <a:tcPr/>
                </a:tc>
                <a:extLst>
                  <a:ext uri="{0D108BD9-81ED-4DB2-BD59-A6C34878D82A}">
                    <a16:rowId xmlns:a16="http://schemas.microsoft.com/office/drawing/2014/main" val="10003"/>
                  </a:ext>
                </a:extLst>
              </a:tr>
              <a:tr h="381000">
                <a:tc>
                  <a:txBody>
                    <a:bodyPr/>
                    <a:lstStyle/>
                    <a:p>
                      <a:pPr>
                        <a:buNone/>
                      </a:pPr>
                      <a:r>
                        <a:rPr lang="zh-CN" altLang="en-US"/>
                        <a:t>4</a:t>
                      </a:r>
                    </a:p>
                  </a:txBody>
                  <a:tcPr/>
                </a:tc>
                <a:tc>
                  <a:txBody>
                    <a:bodyPr/>
                    <a:lstStyle/>
                    <a:p>
                      <a:pPr>
                        <a:buNone/>
                      </a:pPr>
                      <a:r>
                        <a:rPr lang="zh-CN" altLang="en-US"/>
                        <a:t>经验主义和有限状态模型</a:t>
                      </a:r>
                    </a:p>
                  </a:txBody>
                  <a:tcPr/>
                </a:tc>
                <a:tc>
                  <a:txBody>
                    <a:bodyPr/>
                    <a:lstStyle/>
                    <a:p>
                      <a:pPr>
                        <a:buNone/>
                      </a:pPr>
                      <a:r>
                        <a:rPr lang="zh-CN" altLang="en-US"/>
                        <a:t>1983—1993</a:t>
                      </a:r>
                    </a:p>
                  </a:txBody>
                  <a:tcPr/>
                </a:tc>
                <a:extLst>
                  <a:ext uri="{0D108BD9-81ED-4DB2-BD59-A6C34878D82A}">
                    <a16:rowId xmlns:a16="http://schemas.microsoft.com/office/drawing/2014/main" val="10004"/>
                  </a:ext>
                </a:extLst>
              </a:tr>
              <a:tr h="381000">
                <a:tc>
                  <a:txBody>
                    <a:bodyPr/>
                    <a:lstStyle/>
                    <a:p>
                      <a:pPr>
                        <a:buNone/>
                      </a:pPr>
                      <a:r>
                        <a:rPr lang="zh-CN" altLang="en-US"/>
                        <a:t>5</a:t>
                      </a:r>
                    </a:p>
                  </a:txBody>
                  <a:tcPr/>
                </a:tc>
                <a:tc>
                  <a:txBody>
                    <a:bodyPr/>
                    <a:lstStyle/>
                    <a:p>
                      <a:pPr>
                        <a:buNone/>
                      </a:pPr>
                      <a:r>
                        <a:rPr lang="zh-CN" altLang="en-US"/>
                        <a:t>大融合</a:t>
                      </a:r>
                    </a:p>
                  </a:txBody>
                  <a:tcPr/>
                </a:tc>
                <a:tc>
                  <a:txBody>
                    <a:bodyPr/>
                    <a:lstStyle/>
                    <a:p>
                      <a:pPr>
                        <a:buNone/>
                      </a:pPr>
                      <a:r>
                        <a:rPr lang="zh-CN" altLang="en-US"/>
                        <a:t>1994—1999</a:t>
                      </a:r>
                    </a:p>
                  </a:txBody>
                  <a:tcPr/>
                </a:tc>
                <a:extLst>
                  <a:ext uri="{0D108BD9-81ED-4DB2-BD59-A6C34878D82A}">
                    <a16:rowId xmlns:a16="http://schemas.microsoft.com/office/drawing/2014/main" val="10005"/>
                  </a:ext>
                </a:extLst>
              </a:tr>
              <a:tr h="381000">
                <a:tc>
                  <a:txBody>
                    <a:bodyPr/>
                    <a:lstStyle/>
                    <a:p>
                      <a:pPr>
                        <a:buNone/>
                      </a:pPr>
                      <a:r>
                        <a:rPr lang="zh-CN" altLang="en-US"/>
                        <a:t>6</a:t>
                      </a:r>
                    </a:p>
                  </a:txBody>
                  <a:tcPr/>
                </a:tc>
                <a:tc>
                  <a:txBody>
                    <a:bodyPr/>
                    <a:lstStyle/>
                    <a:p>
                      <a:pPr>
                        <a:buNone/>
                      </a:pPr>
                      <a:r>
                        <a:rPr lang="zh-CN" altLang="en-US"/>
                        <a:t>机器学习的兴起</a:t>
                      </a:r>
                    </a:p>
                  </a:txBody>
                  <a:tcPr/>
                </a:tc>
                <a:tc>
                  <a:txBody>
                    <a:bodyPr/>
                    <a:lstStyle/>
                    <a:p>
                      <a:pPr>
                        <a:buNone/>
                      </a:pPr>
                      <a:r>
                        <a:rPr lang="zh-CN" altLang="en-US"/>
                        <a:t>2000—2008</a:t>
                      </a:r>
                    </a:p>
                  </a:txBody>
                  <a:tcPr/>
                </a:tc>
                <a:extLst>
                  <a:ext uri="{0D108BD9-81ED-4DB2-BD59-A6C34878D82A}">
                    <a16:rowId xmlns:a16="http://schemas.microsoft.com/office/drawing/2014/main" val="10006"/>
                  </a:ext>
                </a:extLst>
              </a:tr>
            </a:tbl>
          </a:graphicData>
        </a:graphic>
      </p:graphicFrame>
      <p:sp>
        <p:nvSpPr>
          <p:cNvPr id="6" name="文本框 5"/>
          <p:cNvSpPr txBox="1"/>
          <p:nvPr/>
        </p:nvSpPr>
        <p:spPr>
          <a:xfrm>
            <a:off x="1154430" y="1403985"/>
            <a:ext cx="9766300" cy="645160"/>
          </a:xfrm>
          <a:prstGeom prst="rect">
            <a:avLst/>
          </a:prstGeom>
          <a:noFill/>
        </p:spPr>
        <p:txBody>
          <a:bodyPr wrap="square" rtlCol="0" anchor="t">
            <a:spAutoFit/>
          </a:bodyPr>
          <a:lstStyle/>
          <a:p>
            <a:r>
              <a:rPr lang="zh-CN" altLang="en-US">
                <a:latin typeface="Calibri" panose="020F0502020204030204" charset="0"/>
                <a:ea typeface="黑体" panose="02010609060101010101" pitchFamily="49" charset="-122"/>
                <a:cs typeface="Calibri" panose="020F0502020204030204" charset="0"/>
              </a:rPr>
              <a:t>在自然语言处理（NLP）历史中，Jurafsky和Martin</a:t>
            </a:r>
            <a:r>
              <a:rPr lang="zh-CN" altLang="en-US" baseline="30000">
                <a:latin typeface="Calibri" panose="020F0502020204030204" charset="0"/>
                <a:ea typeface="黑体" panose="02010609060101010101" pitchFamily="49" charset="-122"/>
                <a:cs typeface="Calibri" panose="020F0502020204030204" charset="0"/>
              </a:rPr>
              <a:t>[1]</a:t>
            </a:r>
            <a:r>
              <a:rPr lang="zh-CN" altLang="en-US">
                <a:latin typeface="Calibri" panose="020F0502020204030204" charset="0"/>
                <a:ea typeface="黑体" panose="02010609060101010101" pitchFamily="49" charset="-122"/>
                <a:cs typeface="Calibri" panose="020F0502020204030204" charset="0"/>
              </a:rPr>
              <a:t>确定了6个主要时期。</a:t>
            </a:r>
          </a:p>
          <a:p>
            <a:endParaRPr lang="en-US" altLang="zh-CN">
              <a:latin typeface="Calibri" panose="020F0502020204030204" charset="0"/>
              <a:ea typeface="黑体" panose="02010609060101010101" pitchFamily="49" charset="-122"/>
              <a:cs typeface="Calibri" panose="020F0502020204030204" charset="0"/>
            </a:endParaRPr>
          </a:p>
        </p:txBody>
      </p:sp>
      <p:sp>
        <p:nvSpPr>
          <p:cNvPr id="7" name="文本框 6"/>
          <p:cNvSpPr txBox="1"/>
          <p:nvPr/>
        </p:nvSpPr>
        <p:spPr>
          <a:xfrm>
            <a:off x="405130" y="6033770"/>
            <a:ext cx="9112885" cy="460375"/>
          </a:xfrm>
          <a:prstGeom prst="rect">
            <a:avLst/>
          </a:prstGeom>
          <a:noFill/>
        </p:spPr>
        <p:txBody>
          <a:bodyPr wrap="square" rtlCol="0" anchor="t">
            <a:spAutoFit/>
          </a:bodyPr>
          <a:lstStyle/>
          <a:p>
            <a:r>
              <a:rPr lang="en-US" altLang="zh-CN" sz="1200">
                <a:sym typeface="+mn-ea"/>
              </a:rPr>
              <a:t>[1] DanielJurafsky, JamesH.Martin. 语音与语言处理:自然语言处理,计算语言学和语音识别导论:an introducion to natural language processing computational linguistics. and speech recognition:英文版[M]. 人民邮电出版社, 2010.</a:t>
            </a:r>
            <a:endParaRPr lang="zh-CN" altLang="en-US" sz="12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130" y="438785"/>
            <a:ext cx="6688455" cy="553085"/>
          </a:xfrm>
          <a:prstGeom prst="rect">
            <a:avLst/>
          </a:prstGeom>
          <a:noFill/>
        </p:spPr>
        <p:txBody>
          <a:bodyPr wrap="square" rtlCol="0">
            <a:spAutoFit/>
          </a:bodyPr>
          <a:lstStyle/>
          <a:p>
            <a:r>
              <a:rPr lang="en-US" sz="3000" b="1" spc="10" dirty="0">
                <a:solidFill>
                  <a:srgbClr val="000000">
                    <a:alpha val="100000"/>
                  </a:srgbClr>
                </a:solidFill>
                <a:latin typeface="Calibri" panose="020F0502020204030204"/>
                <a:ea typeface="Calibri" panose="020F0502020204030204"/>
                <a:cs typeface="Calibri" panose="020F0502020204030204"/>
              </a:rPr>
              <a:t>The history of </a:t>
            </a:r>
            <a:r>
              <a:rPr sz="3000" b="1" spc="10" dirty="0">
                <a:solidFill>
                  <a:srgbClr val="000000">
                    <a:alpha val="100000"/>
                  </a:srgbClr>
                </a:solidFill>
                <a:latin typeface="Calibri" panose="020F0502020204030204"/>
                <a:ea typeface="Calibri" panose="020F0502020204030204"/>
                <a:cs typeface="Calibri" panose="020F0502020204030204"/>
              </a:rPr>
              <a:t>NLP</a:t>
            </a:r>
            <a:endParaRPr lang="en-US" sz="3000" b="1" spc="10" dirty="0">
              <a:solidFill>
                <a:srgbClr val="000000">
                  <a:alpha val="100000"/>
                </a:srgbClr>
              </a:solidFill>
              <a:latin typeface="Calibri" panose="020F0502020204030204"/>
              <a:ea typeface="Calibri" panose="020F0502020204030204"/>
              <a:cs typeface="Calibri" panose="020F0502020204030204"/>
            </a:endParaRPr>
          </a:p>
        </p:txBody>
      </p:sp>
      <p:sp>
        <p:nvSpPr>
          <p:cNvPr id="6" name="文本框 5"/>
          <p:cNvSpPr txBox="1"/>
          <p:nvPr/>
        </p:nvSpPr>
        <p:spPr>
          <a:xfrm>
            <a:off x="791210" y="1377950"/>
            <a:ext cx="10819765" cy="4661535"/>
          </a:xfrm>
          <a:prstGeom prst="rect">
            <a:avLst/>
          </a:prstGeom>
          <a:noFill/>
        </p:spPr>
        <p:txBody>
          <a:bodyPr wrap="square" rtlCol="0" anchor="t">
            <a:spAutoFit/>
          </a:bodyPr>
          <a:lstStyle/>
          <a:p>
            <a:pPr>
              <a:lnSpc>
                <a:spcPct val="150000"/>
              </a:lnSpc>
            </a:pPr>
            <a:r>
              <a:rPr lang="en-US" altLang="zh-CN" b="1">
                <a:latin typeface="Calibri" panose="020F0502020204030204" charset="0"/>
                <a:ea typeface="黑体" panose="02010609060101010101" pitchFamily="49" charset="-122"/>
                <a:cs typeface="Calibri" panose="020F0502020204030204" charset="0"/>
              </a:rPr>
              <a:t>1. </a:t>
            </a:r>
            <a:r>
              <a:rPr lang="zh-CN" altLang="en-US" b="1">
                <a:latin typeface="Calibri" panose="020F0502020204030204" charset="0"/>
                <a:ea typeface="黑体" panose="02010609060101010101" pitchFamily="49" charset="-122"/>
                <a:cs typeface="Calibri" panose="020F0502020204030204" charset="0"/>
              </a:rPr>
              <a:t>基础期（20世纪40年代和50年代）</a:t>
            </a:r>
          </a:p>
          <a:p>
            <a:pPr>
              <a:lnSpc>
                <a:spcPct val="150000"/>
              </a:lnSpc>
            </a:pPr>
            <a:r>
              <a:rPr lang="zh-CN" altLang="en-US">
                <a:latin typeface="Calibri" panose="020F0502020204030204" charset="0"/>
                <a:ea typeface="黑体" panose="02010609060101010101" pitchFamily="49" charset="-122"/>
                <a:cs typeface="Calibri" panose="020F0502020204030204" charset="0"/>
              </a:rPr>
              <a:t>自然语言处理的历史可追溯到计算机科学发展之初，计算机科学领域是以图灵（Turing）的计算算法模型为基础的。</a:t>
            </a:r>
            <a:r>
              <a:rPr lang="zh-CN" altLang="en-US" b="1">
                <a:latin typeface="Calibri" panose="020F0502020204030204" charset="0"/>
                <a:ea typeface="黑体" panose="02010609060101010101" pitchFamily="49" charset="-122"/>
                <a:cs typeface="Calibri" panose="020F0502020204030204" charset="0"/>
              </a:rPr>
              <a:t>自然语言处理是计算机科学的一个子领域，汲取了图灵思想的概念基础。</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McCulloch-Pitts神经元</a:t>
            </a:r>
            <a:r>
              <a:rPr lang="zh-CN" altLang="en-US">
                <a:latin typeface="Calibri" panose="020F0502020204030204" charset="0"/>
                <a:ea typeface="黑体" panose="02010609060101010101" pitchFamily="49" charset="-122"/>
                <a:cs typeface="Calibri" panose="020F0502020204030204" charset="0"/>
              </a:rPr>
              <a:t>是对人类神经元进行建模，具有多个输入，并且只有组合输入超过阈值时才产生输出。</a:t>
            </a: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Stephone Cole Kleene的有限自动机和正则表达式方面</a:t>
            </a:r>
            <a:r>
              <a:rPr lang="zh-CN" altLang="en-US">
                <a:latin typeface="Calibri" panose="020F0502020204030204" charset="0"/>
                <a:ea typeface="黑体" panose="02010609060101010101" pitchFamily="49" charset="-122"/>
                <a:cs typeface="Calibri" panose="020F0502020204030204" charset="0"/>
              </a:rPr>
              <a:t>的工作在计算语言学和理论计算机科学中发挥了重要作用。</a:t>
            </a: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Shannon在有限自动机中引入了概率</a:t>
            </a:r>
            <a:r>
              <a:rPr lang="zh-CN" altLang="en-US">
                <a:latin typeface="Calibri" panose="020F0502020204030204" charset="0"/>
                <a:ea typeface="黑体" panose="02010609060101010101" pitchFamily="49" charset="-122"/>
                <a:cs typeface="Calibri" panose="020F0502020204030204" charset="0"/>
              </a:rPr>
              <a:t>，使得这些模型在语言模糊表示方面变得更加强大。</a:t>
            </a:r>
          </a:p>
          <a:p>
            <a:pPr marL="285750" indent="-285750">
              <a:lnSpc>
                <a:spcPct val="150000"/>
              </a:lnSpc>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Noam Chomsky采纳了Shannon的观点，其在形式语法方面的工作产生了主要影响，形成了计算语言学，《句法结构》，认为句子是按某种与语境无关的普遍语法规则生成的。</a:t>
            </a:r>
          </a:p>
          <a:p>
            <a:pPr marL="285750" indent="-285750">
              <a:lnSpc>
                <a:spcPct val="150000"/>
              </a:lnSpc>
              <a:buFont typeface="Arial" panose="020B0604020202020204" pitchFamily="34" charset="0"/>
              <a:buChar char="•"/>
            </a:pPr>
            <a:r>
              <a:rPr lang="zh-CN" altLang="en-US">
                <a:solidFill>
                  <a:schemeClr val="accent2">
                    <a:lumMod val="50000"/>
                  </a:schemeClr>
                </a:solidFill>
                <a:latin typeface="Calibri" panose="020F0502020204030204" charset="0"/>
                <a:ea typeface="黑体" panose="02010609060101010101" pitchFamily="49" charset="-122"/>
                <a:cs typeface="Calibri" panose="020F0502020204030204" charset="0"/>
              </a:rPr>
              <a:t>图灵曾预言在</a:t>
            </a:r>
            <a:r>
              <a:rPr lang="en-US" altLang="zh-CN">
                <a:solidFill>
                  <a:schemeClr val="accent2">
                    <a:lumMod val="50000"/>
                  </a:schemeClr>
                </a:solidFill>
                <a:latin typeface="Calibri" panose="020F0502020204030204" charset="0"/>
                <a:ea typeface="黑体" panose="02010609060101010101" pitchFamily="49" charset="-122"/>
                <a:cs typeface="Calibri" panose="020F0502020204030204" charset="0"/>
              </a:rPr>
              <a:t>2014</a:t>
            </a:r>
            <a:r>
              <a:rPr lang="zh-CN" altLang="en-US">
                <a:solidFill>
                  <a:schemeClr val="accent2">
                    <a:lumMod val="50000"/>
                  </a:schemeClr>
                </a:solidFill>
                <a:latin typeface="Calibri" panose="020F0502020204030204" charset="0"/>
                <a:ea typeface="黑体" panose="02010609060101010101" pitchFamily="49" charset="-122"/>
                <a:cs typeface="Calibri" panose="020F0502020204030204" charset="0"/>
              </a:rPr>
              <a:t>年一台</a:t>
            </a:r>
            <a:r>
              <a:rPr lang="en-US" altLang="zh-CN">
                <a:solidFill>
                  <a:schemeClr val="accent2">
                    <a:lumMod val="50000"/>
                  </a:schemeClr>
                </a:solidFill>
                <a:latin typeface="Calibri" panose="020F0502020204030204" charset="0"/>
                <a:ea typeface="黑体" panose="02010609060101010101" pitchFamily="49" charset="-122"/>
                <a:cs typeface="Calibri" panose="020F0502020204030204" charset="0"/>
              </a:rPr>
              <a:t>1GB</a:t>
            </a:r>
            <a:r>
              <a:rPr lang="zh-CN" altLang="en-US">
                <a:solidFill>
                  <a:schemeClr val="accent2">
                    <a:lumMod val="50000"/>
                  </a:schemeClr>
                </a:solidFill>
                <a:latin typeface="Calibri" panose="020F0502020204030204" charset="0"/>
                <a:ea typeface="黑体" panose="02010609060101010101" pitchFamily="49" charset="-122"/>
                <a:cs typeface="Calibri" panose="020F0502020204030204" charset="0"/>
              </a:rPr>
              <a:t>内存的计算机就能以</a:t>
            </a:r>
            <a:r>
              <a:rPr lang="en-US" altLang="zh-CN">
                <a:solidFill>
                  <a:schemeClr val="accent2">
                    <a:lumMod val="50000"/>
                  </a:schemeClr>
                </a:solidFill>
                <a:latin typeface="Calibri" panose="020F0502020204030204" charset="0"/>
                <a:ea typeface="黑体" panose="02010609060101010101" pitchFamily="49" charset="-122"/>
                <a:cs typeface="Calibri" panose="020F0502020204030204" charset="0"/>
              </a:rPr>
              <a:t>70%</a:t>
            </a:r>
            <a:r>
              <a:rPr lang="zh-CN" altLang="en-US">
                <a:solidFill>
                  <a:schemeClr val="accent2">
                    <a:lumMod val="50000"/>
                  </a:schemeClr>
                </a:solidFill>
                <a:latin typeface="Calibri" panose="020F0502020204030204" charset="0"/>
                <a:ea typeface="黑体" panose="02010609060101010101" pitchFamily="49" charset="-122"/>
                <a:cs typeface="Calibri" panose="020F0502020204030204" charset="0"/>
              </a:rPr>
              <a:t>的概率在</a:t>
            </a:r>
            <a:r>
              <a:rPr lang="en-US" altLang="zh-CN">
                <a:solidFill>
                  <a:schemeClr val="accent2">
                    <a:lumMod val="50000"/>
                  </a:schemeClr>
                </a:solidFill>
                <a:latin typeface="Calibri" panose="020F0502020204030204" charset="0"/>
                <a:ea typeface="黑体" panose="02010609060101010101" pitchFamily="49" charset="-122"/>
                <a:cs typeface="Calibri" panose="020F0502020204030204" charset="0"/>
              </a:rPr>
              <a:t>5</a:t>
            </a:r>
            <a:r>
              <a:rPr lang="zh-CN" altLang="en-US">
                <a:solidFill>
                  <a:schemeClr val="accent2">
                    <a:lumMod val="50000"/>
                  </a:schemeClr>
                </a:solidFill>
                <a:latin typeface="Calibri" panose="020F0502020204030204" charset="0"/>
                <a:ea typeface="黑体" panose="02010609060101010101" pitchFamily="49" charset="-122"/>
                <a:cs typeface="Calibri" panose="020F0502020204030204" charset="0"/>
              </a:rPr>
              <a:t>分钟内不被识破机器的身份。</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69289" y="286386"/>
            <a:ext cx="10850563" cy="1028699"/>
          </a:xfrm>
        </p:spPr>
        <p:txBody>
          <a:bodyPr/>
          <a:lstStyle/>
          <a:p>
            <a:pPr algn="l" defTabSz="457200">
              <a:lnSpc>
                <a:spcPct val="100000"/>
              </a:lnSpc>
              <a:buClrTx/>
              <a:buSzTx/>
              <a:buFontTx/>
            </a:pPr>
            <a:r>
              <a:rPr lang="en-US" sz="3000" b="1" spc="10" dirty="0">
                <a:solidFill>
                  <a:srgbClr val="000000">
                    <a:alpha val="100000"/>
                  </a:srgbClr>
                </a:solidFill>
                <a:latin typeface="Calibri" panose="020F0502020204030204"/>
                <a:ea typeface="Calibri" panose="020F0502020204030204"/>
                <a:cs typeface="Calibri" panose="020F0502020204030204"/>
              </a:rPr>
              <a:t>Acting humanly: </a:t>
            </a:r>
            <a:r>
              <a:rPr lang="en-US" sz="3000" b="1" spc="10" dirty="0">
                <a:solidFill>
                  <a:srgbClr val="000000">
                    <a:alpha val="100000"/>
                  </a:srgbClr>
                </a:solidFill>
                <a:latin typeface="黑体" panose="02010609060101010101" pitchFamily="49" charset="-122"/>
                <a:ea typeface="黑体" panose="02010609060101010101" pitchFamily="49" charset="-122"/>
                <a:cs typeface="Calibri" panose="020F0502020204030204"/>
              </a:rPr>
              <a:t>图灵测试</a:t>
            </a:r>
          </a:p>
        </p:txBody>
      </p:sp>
      <p:sp>
        <p:nvSpPr>
          <p:cNvPr id="87043" name="Rectangle 3"/>
          <p:cNvSpPr>
            <a:spLocks noGrp="1" noChangeArrowheads="1"/>
          </p:cNvSpPr>
          <p:nvPr>
            <p:ph type="body" idx="1"/>
          </p:nvPr>
        </p:nvSpPr>
        <p:spPr>
          <a:xfrm>
            <a:off x="1129664" y="1328421"/>
            <a:ext cx="10850563" cy="1277418"/>
          </a:xfrm>
        </p:spPr>
        <p:txBody>
          <a:bodyPr>
            <a:normAutofit/>
          </a:bodyPr>
          <a:lstStyle/>
          <a:p>
            <a:pPr>
              <a:lnSpc>
                <a:spcPct val="80000"/>
              </a:lnSpc>
            </a:pPr>
            <a:r>
              <a:rPr lang="en-US" altLang="zh-CN" sz="1800" b="1" dirty="0">
                <a:solidFill>
                  <a:srgbClr val="2261A6"/>
                </a:solidFill>
                <a:latin typeface="黑体" panose="02010609060101010101" pitchFamily="49" charset="-122"/>
                <a:ea typeface="黑体" panose="02010609060101010101" pitchFamily="49" charset="-122"/>
                <a:cs typeface="黑体" panose="02010609060101010101" pitchFamily="49" charset="-122"/>
              </a:rPr>
              <a:t>Turing (1950) "Computing machinery and intelligence</a:t>
            </a:r>
            <a:r>
              <a:rPr lang="en-US" altLang="zh-CN" sz="1800" dirty="0">
                <a:latin typeface="黑体" panose="02010609060101010101" pitchFamily="49" charset="-122"/>
                <a:ea typeface="黑体" panose="02010609060101010101" pitchFamily="49" charset="-122"/>
                <a:cs typeface="黑体" panose="02010609060101010101" pitchFamily="49" charset="-122"/>
              </a:rPr>
              <a:t>":</a:t>
            </a:r>
          </a:p>
          <a:p>
            <a:pPr>
              <a:lnSpc>
                <a:spcPct val="80000"/>
              </a:lnSpc>
            </a:pPr>
            <a:r>
              <a:rPr lang="en-US" altLang="zh-CN" sz="18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en-US" sz="18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机器能够思考吗</a:t>
            </a:r>
            <a:r>
              <a:rPr lang="en-US" altLang="zh-CN" sz="18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 </a:t>
            </a:r>
            <a:r>
              <a:rPr lang="en-US" altLang="zh-CN" sz="18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Wingdings" panose="05000000000000000000" pitchFamily="2" charset="2"/>
              </a:rPr>
              <a:t></a:t>
            </a:r>
            <a:r>
              <a:rPr lang="en-US" altLang="zh-CN" sz="1800" b="1" dirty="0">
                <a:solidFill>
                  <a:srgbClr val="FF0000"/>
                </a:solidFill>
                <a:latin typeface="黑体" panose="02010609060101010101" pitchFamily="49" charset="-122"/>
                <a:ea typeface="黑体" panose="02010609060101010101" pitchFamily="49" charset="-122"/>
                <a:cs typeface="黑体" panose="02010609060101010101" pitchFamily="49" charset="-122"/>
              </a:rPr>
              <a:t> </a:t>
            </a:r>
            <a:r>
              <a:rPr lang="en-US" altLang="zh-CN" sz="18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en-US" sz="1800" b="1" dirty="0">
                <a:solidFill>
                  <a:srgbClr val="FF0000"/>
                </a:solidFill>
                <a:latin typeface="黑体" panose="02010609060101010101" pitchFamily="49" charset="-122"/>
                <a:ea typeface="黑体" panose="02010609060101010101" pitchFamily="49" charset="-122"/>
                <a:cs typeface="黑体" panose="02010609060101010101" pitchFamily="49" charset="-122"/>
              </a:rPr>
              <a:t>机器能有智能行为吗</a:t>
            </a:r>
            <a:r>
              <a:rPr lang="en-US" altLang="zh-CN" sz="18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a:t>
            </a:r>
            <a:endParaRPr lang="en-US" altLang="zh-CN" sz="1800" b="1"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a:lnSpc>
                <a:spcPct val="80000"/>
              </a:lnSpc>
            </a:pPr>
            <a:r>
              <a:rPr lang="en-US" altLang="zh-CN" sz="18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1800" dirty="0">
                <a:latin typeface="黑体" panose="02010609060101010101" pitchFamily="49" charset="-122"/>
                <a:ea typeface="黑体" panose="02010609060101010101" pitchFamily="49" charset="-122"/>
                <a:cs typeface="黑体" panose="02010609060101010101" pitchFamily="49" charset="-122"/>
              </a:rPr>
              <a:t>模仿</a:t>
            </a:r>
            <a:r>
              <a:rPr lang="zh-CN" altLang="en-US" sz="1800" dirty="0" smtClean="0">
                <a:latin typeface="黑体" panose="02010609060101010101" pitchFamily="49" charset="-122"/>
                <a:ea typeface="黑体" panose="02010609060101010101" pitchFamily="49" charset="-122"/>
                <a:cs typeface="黑体" panose="02010609060101010101" pitchFamily="49" charset="-122"/>
              </a:rPr>
              <a:t>游戏</a:t>
            </a:r>
            <a:r>
              <a:rPr lang="en-US" altLang="zh-CN" sz="1800"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sz="1800" dirty="0">
              <a:latin typeface="黑体" panose="02010609060101010101" pitchFamily="49" charset="-122"/>
              <a:ea typeface="黑体" panose="02010609060101010101" pitchFamily="49" charset="-122"/>
              <a:cs typeface="黑体" panose="02010609060101010101" pitchFamily="49" charset="-122"/>
            </a:endParaRPr>
          </a:p>
          <a:p>
            <a:pPr>
              <a:lnSpc>
                <a:spcPct val="80000"/>
              </a:lnSpc>
            </a:pPr>
            <a:endParaRPr lang="en-US" altLang="zh-CN" dirty="0">
              <a:latin typeface="+mn-ea"/>
            </a:endParaRPr>
          </a:p>
          <a:p>
            <a:pPr>
              <a:lnSpc>
                <a:spcPct val="80000"/>
              </a:lnSpc>
            </a:pPr>
            <a:endParaRPr lang="en-US" altLang="zh-CN" dirty="0">
              <a:latin typeface="+mn-ea"/>
            </a:endParaRPr>
          </a:p>
          <a:p>
            <a:pPr>
              <a:lnSpc>
                <a:spcPct val="80000"/>
              </a:lnSpc>
              <a:buFontTx/>
              <a:buNone/>
            </a:pPr>
            <a:endParaRPr lang="en-US" altLang="zh-CN" dirty="0">
              <a:latin typeface="+mn-ea"/>
            </a:endParaRPr>
          </a:p>
          <a:p>
            <a:pPr>
              <a:lnSpc>
                <a:spcPct val="80000"/>
              </a:lnSpc>
              <a:buFontTx/>
              <a:buNone/>
            </a:pPr>
            <a:endParaRPr lang="en-US" altLang="zh-CN" dirty="0">
              <a:latin typeface="+mn-ea"/>
            </a:endParaRPr>
          </a:p>
          <a:p>
            <a:pPr>
              <a:lnSpc>
                <a:spcPct val="80000"/>
              </a:lnSpc>
              <a:buFontTx/>
              <a:buNone/>
            </a:pPr>
            <a:endParaRPr lang="en-US" altLang="zh-CN" dirty="0">
              <a:latin typeface="+mn-ea"/>
            </a:endParaRPr>
          </a:p>
        </p:txBody>
      </p:sp>
      <p:pic>
        <p:nvPicPr>
          <p:cNvPr id="87044" name="Picture 4" descr="tu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073" y="3925882"/>
            <a:ext cx="5928359" cy="20547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207134" y="2453603"/>
            <a:ext cx="9631110" cy="1337945"/>
          </a:xfrm>
          <a:prstGeom prst="rect">
            <a:avLst/>
          </a:prstGeom>
          <a:noFill/>
        </p:spPr>
        <p:txBody>
          <a:bodyPr wrap="square" rtlCol="0">
            <a:spAutoFit/>
          </a:bodyPr>
          <a:lstStyle/>
          <a:p>
            <a:pPr>
              <a:lnSpc>
                <a:spcPct val="150000"/>
              </a:lnSpc>
            </a:pPr>
            <a:r>
              <a:rPr lang="zh-CN" altLang="en-US" dirty="0" smtClean="0">
                <a:latin typeface="黑体" panose="02010609060101010101" pitchFamily="49" charset="-122"/>
                <a:ea typeface="黑体" panose="02010609060101010101" pitchFamily="49" charset="-122"/>
                <a:cs typeface="黑体" panose="02010609060101010101" pitchFamily="49" charset="-122"/>
              </a:rPr>
              <a:t>测试者与被测试者（一个人和一台机器）隔开的情况下，通过一些装置（如键盘）向被测试者随意提问，多次测试后，</a:t>
            </a:r>
            <a:r>
              <a:rPr lang="zh-CN" altLang="en-US" b="1" dirty="0" smtClean="0">
                <a:latin typeface="黑体" panose="02010609060101010101" pitchFamily="49" charset="-122"/>
                <a:ea typeface="黑体" panose="02010609060101010101" pitchFamily="49" charset="-122"/>
                <a:cs typeface="黑体" panose="02010609060101010101" pitchFamily="49" charset="-122"/>
              </a:rPr>
              <a:t>如果有超过</a:t>
            </a:r>
            <a:r>
              <a:rPr lang="en-US" altLang="zh-CN" b="1" dirty="0" smtClean="0">
                <a:latin typeface="黑体" panose="02010609060101010101" pitchFamily="49" charset="-122"/>
                <a:ea typeface="黑体" panose="02010609060101010101" pitchFamily="49" charset="-122"/>
                <a:cs typeface="黑体" panose="02010609060101010101" pitchFamily="49" charset="-122"/>
              </a:rPr>
              <a:t>30%</a:t>
            </a:r>
            <a:r>
              <a:rPr lang="zh-CN" altLang="en-US" b="1" dirty="0" smtClean="0">
                <a:latin typeface="黑体" panose="02010609060101010101" pitchFamily="49" charset="-122"/>
                <a:ea typeface="黑体" panose="02010609060101010101" pitchFamily="49" charset="-122"/>
                <a:cs typeface="黑体" panose="02010609060101010101" pitchFamily="49" charset="-122"/>
              </a:rPr>
              <a:t>的测试者不能确定出被测试者是人还是机器</a:t>
            </a:r>
            <a:r>
              <a:rPr lang="zh-CN" altLang="en-US" dirty="0" smtClean="0">
                <a:latin typeface="黑体" panose="02010609060101010101" pitchFamily="49" charset="-122"/>
                <a:ea typeface="黑体" panose="02010609060101010101" pitchFamily="49" charset="-122"/>
                <a:cs typeface="黑体" panose="02010609060101010101" pitchFamily="49" charset="-122"/>
              </a:rPr>
              <a:t>，那么这台机器就通过了测试，并被认为</a:t>
            </a:r>
            <a:r>
              <a:rPr lang="zh-CN" altLang="en-US" b="1" dirty="0" smtClean="0">
                <a:solidFill>
                  <a:srgbClr val="2261A6"/>
                </a:solidFill>
                <a:latin typeface="黑体" panose="02010609060101010101" pitchFamily="49" charset="-122"/>
                <a:ea typeface="黑体" panose="02010609060101010101" pitchFamily="49" charset="-122"/>
                <a:cs typeface="黑体" panose="02010609060101010101" pitchFamily="49" charset="-122"/>
              </a:rPr>
              <a:t>具有人工智能</a:t>
            </a:r>
            <a:r>
              <a:rPr lang="zh-CN" altLang="en-US" dirty="0" smtClean="0">
                <a:latin typeface="黑体" panose="02010609060101010101" pitchFamily="49" charset="-122"/>
                <a:ea typeface="黑体" panose="02010609060101010101" pitchFamily="49" charset="-122"/>
                <a:cs typeface="黑体" panose="02010609060101010101" pitchFamily="49" charset="-122"/>
              </a:rPr>
              <a:t>。</a:t>
            </a:r>
            <a:endParaRPr lang="en-US"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2600" y="427990"/>
            <a:ext cx="6688455" cy="553085"/>
          </a:xfrm>
          <a:prstGeom prst="rect">
            <a:avLst/>
          </a:prstGeom>
          <a:noFill/>
        </p:spPr>
        <p:txBody>
          <a:bodyPr wrap="square" rtlCol="0">
            <a:spAutoFit/>
          </a:bodyPr>
          <a:lstStyle/>
          <a:p>
            <a:r>
              <a:rPr lang="en-US" sz="3000" b="1" spc="10" dirty="0">
                <a:solidFill>
                  <a:srgbClr val="000000">
                    <a:alpha val="100000"/>
                  </a:srgbClr>
                </a:solidFill>
                <a:latin typeface="Calibri" panose="020F0502020204030204"/>
                <a:ea typeface="Calibri" panose="020F0502020204030204"/>
                <a:cs typeface="Calibri" panose="020F0502020204030204"/>
              </a:rPr>
              <a:t>The history of </a:t>
            </a:r>
            <a:r>
              <a:rPr sz="3000" b="1" spc="10" dirty="0">
                <a:solidFill>
                  <a:srgbClr val="000000">
                    <a:alpha val="100000"/>
                  </a:srgbClr>
                </a:solidFill>
                <a:latin typeface="Calibri" panose="020F0502020204030204"/>
                <a:ea typeface="Calibri" panose="020F0502020204030204"/>
                <a:cs typeface="Calibri" panose="020F0502020204030204"/>
              </a:rPr>
              <a:t>NLP</a:t>
            </a:r>
            <a:endParaRPr lang="en-US" sz="3000" b="1" spc="10" dirty="0">
              <a:solidFill>
                <a:srgbClr val="000000">
                  <a:alpha val="100000"/>
                </a:srgbClr>
              </a:solidFill>
              <a:latin typeface="Calibri" panose="020F0502020204030204"/>
              <a:ea typeface="Calibri" panose="020F0502020204030204"/>
              <a:cs typeface="Calibri" panose="020F0502020204030204"/>
            </a:endParaRPr>
          </a:p>
        </p:txBody>
      </p:sp>
      <p:sp>
        <p:nvSpPr>
          <p:cNvPr id="4" name="文本框 3"/>
          <p:cNvSpPr txBox="1"/>
          <p:nvPr/>
        </p:nvSpPr>
        <p:spPr>
          <a:xfrm>
            <a:off x="1368425" y="1472565"/>
            <a:ext cx="4916170" cy="368300"/>
          </a:xfrm>
          <a:prstGeom prst="rect">
            <a:avLst/>
          </a:prstGeom>
          <a:noFill/>
        </p:spPr>
        <p:txBody>
          <a:bodyPr wrap="square" rtlCol="0" anchor="t">
            <a:spAutoFit/>
          </a:bodyPr>
          <a:lstStyle/>
          <a:p>
            <a:r>
              <a:rPr lang="zh-CN" altLang="en-US" b="1"/>
              <a:t>McCulloch and Pitts 神经元</a:t>
            </a:r>
            <a:r>
              <a:rPr lang="en-US" altLang="zh-CN" b="1" baseline="30000"/>
              <a:t>[1]</a:t>
            </a:r>
            <a:r>
              <a:rPr lang="zh-CN" altLang="en-US"/>
              <a:t>的基本原理</a:t>
            </a:r>
          </a:p>
        </p:txBody>
      </p:sp>
      <p:pic>
        <p:nvPicPr>
          <p:cNvPr id="100" name="图片 99"/>
          <p:cNvPicPr/>
          <p:nvPr/>
        </p:nvPicPr>
        <p:blipFill>
          <a:blip r:embed="rId2">
            <a:lum contrast="36000"/>
          </a:blip>
          <a:stretch>
            <a:fillRect/>
          </a:stretch>
        </p:blipFill>
        <p:spPr>
          <a:xfrm>
            <a:off x="1368425" y="1887855"/>
            <a:ext cx="6524625" cy="3082925"/>
          </a:xfrm>
          <a:prstGeom prst="rect">
            <a:avLst/>
          </a:prstGeom>
          <a:noFill/>
          <a:ln w="9525">
            <a:noFill/>
          </a:ln>
        </p:spPr>
      </p:pic>
      <p:sp>
        <p:nvSpPr>
          <p:cNvPr id="5" name="文本框 4"/>
          <p:cNvSpPr txBox="1"/>
          <p:nvPr/>
        </p:nvSpPr>
        <p:spPr>
          <a:xfrm>
            <a:off x="970280" y="5231130"/>
            <a:ext cx="10309225" cy="129159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a:t>多个带有</a:t>
            </a:r>
            <a:r>
              <a:rPr lang="zh-CN" altLang="en-US" b="1"/>
              <a:t>权重的输入w</a:t>
            </a:r>
            <a:r>
              <a:rPr lang="zh-CN" altLang="en-US"/>
              <a:t> 相当于</a:t>
            </a:r>
            <a:r>
              <a:rPr lang="zh-CN" altLang="en-US" b="1">
                <a:solidFill>
                  <a:srgbClr val="FF0000"/>
                </a:solidFill>
              </a:rPr>
              <a:t>突触</a:t>
            </a:r>
            <a:endParaRPr lang="zh-CN" altLang="en-US"/>
          </a:p>
          <a:p>
            <a:pPr marL="285750" indent="-285750">
              <a:buFont typeface="Arial" panose="020B0604020202020204" pitchFamily="34" charset="0"/>
              <a:buChar char="•"/>
            </a:pPr>
            <a:r>
              <a:rPr lang="zh-CN" altLang="en-US"/>
              <a:t>一个</a:t>
            </a:r>
            <a:r>
              <a:rPr lang="zh-CN" altLang="en-US" b="1"/>
              <a:t>转换函数∑</a:t>
            </a:r>
            <a:r>
              <a:rPr lang="zh-CN" altLang="en-US"/>
              <a:t> ，相当于</a:t>
            </a:r>
            <a:r>
              <a:rPr lang="zh-CN" altLang="en-US" b="1">
                <a:solidFill>
                  <a:srgbClr val="FF0000"/>
                </a:solidFill>
              </a:rPr>
              <a:t>汇聚电信号的细胞膜</a:t>
            </a:r>
            <a:endParaRPr lang="zh-CN" altLang="en-US"/>
          </a:p>
          <a:p>
            <a:pPr marL="285750" indent="-285750">
              <a:buFont typeface="Arial" panose="020B0604020202020204" pitchFamily="34" charset="0"/>
              <a:buChar char="•"/>
            </a:pPr>
            <a:r>
              <a:rPr lang="zh-CN" altLang="en-US"/>
              <a:t>一个</a:t>
            </a:r>
            <a:r>
              <a:rPr lang="zh-CN" altLang="en-US" b="1"/>
              <a:t>阈值（threshold）θ</a:t>
            </a:r>
            <a:r>
              <a:rPr lang="zh-CN" altLang="en-US"/>
              <a:t> ，也称激活函数，</a:t>
            </a:r>
            <a:r>
              <a:rPr lang="zh-CN" altLang="en-US" b="1">
                <a:solidFill>
                  <a:srgbClr val="FF0000"/>
                </a:solidFill>
              </a:rPr>
              <a:t>决定了外界刺激要达到什么程度神经元才会被激活</a:t>
            </a:r>
          </a:p>
          <a:p>
            <a:pPr indent="0">
              <a:buFont typeface="Arial" panose="020B0604020202020204" pitchFamily="34" charset="0"/>
              <a:buNone/>
            </a:pPr>
            <a:r>
              <a:rPr lang="en-US" altLang="zh-CN" sz="1200">
                <a:solidFill>
                  <a:schemeClr val="tx1"/>
                </a:solidFill>
              </a:rPr>
              <a:t>[1] </a:t>
            </a:r>
            <a:r>
              <a:rPr lang="zh-CN" altLang="en-US" sz="1200">
                <a:solidFill>
                  <a:schemeClr val="tx1"/>
                </a:solidFill>
              </a:rPr>
              <a:t>Warren S.McCulloch, Walter Pitts. A logical calculus of the ideas immanent in nervous activity[J]. The bulletin of mathematical biophysics, 1943, 5(4):115-133.</a:t>
            </a:r>
          </a:p>
          <a:p>
            <a:pPr marL="285750" indent="-285750"/>
            <a:endParaRPr lang="zh-CN" altLang="en-US" sz="120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1050" y="1510665"/>
            <a:ext cx="10819765" cy="4661535"/>
          </a:xfrm>
          <a:prstGeom prst="rect">
            <a:avLst/>
          </a:prstGeom>
          <a:noFill/>
        </p:spPr>
        <p:txBody>
          <a:bodyPr wrap="square" rtlCol="0" anchor="t">
            <a:spAutoFit/>
          </a:bodyPr>
          <a:lstStyle/>
          <a:p>
            <a:pPr>
              <a:lnSpc>
                <a:spcPct val="150000"/>
              </a:lnSpc>
            </a:pPr>
            <a:r>
              <a:rPr lang="en-US" altLang="zh-CN" b="1" dirty="0">
                <a:latin typeface="Calibri" panose="020F0502020204030204" charset="0"/>
                <a:ea typeface="黑体" panose="02010609060101010101" pitchFamily="49" charset="-122"/>
                <a:cs typeface="Calibri" panose="020F0502020204030204" charset="0"/>
              </a:rPr>
              <a:t>2. </a:t>
            </a:r>
            <a:r>
              <a:rPr lang="zh-CN" altLang="en-US" b="1" dirty="0">
                <a:latin typeface="Calibri" panose="020F0502020204030204" charset="0"/>
                <a:ea typeface="黑体" panose="02010609060101010101" pitchFamily="49" charset="-122"/>
                <a:cs typeface="Calibri" panose="020F0502020204030204" charset="0"/>
              </a:rPr>
              <a:t>符号与随机方法（1957—1970）</a:t>
            </a:r>
          </a:p>
          <a:p>
            <a:pPr>
              <a:lnSpc>
                <a:spcPct val="150000"/>
              </a:lnSpc>
            </a:pPr>
            <a:r>
              <a:rPr lang="zh-CN" altLang="en-US" dirty="0">
                <a:latin typeface="Calibri" panose="020F0502020204030204" charset="0"/>
                <a:ea typeface="黑体" panose="02010609060101010101" pitchFamily="49" charset="-122"/>
                <a:cs typeface="Calibri" panose="020F0502020204030204" charset="0"/>
              </a:rPr>
              <a:t>Chomsky的形式语言理论体现了符号的方法。</a:t>
            </a:r>
            <a:r>
              <a:rPr lang="zh-CN" altLang="en-US" b="1" dirty="0">
                <a:latin typeface="Calibri" panose="020F0502020204030204" charset="0"/>
                <a:ea typeface="黑体" panose="02010609060101010101" pitchFamily="49" charset="-122"/>
                <a:cs typeface="Calibri" panose="020F0502020204030204" charset="0"/>
              </a:rPr>
              <a:t>基于这种观点，语言包含了一系列的符号，这些符号序列必须遵循其生成语法的句法规则。</a:t>
            </a:r>
            <a:r>
              <a:rPr lang="zh-CN" altLang="en-US" dirty="0">
                <a:latin typeface="Calibri" panose="020F0502020204030204" charset="0"/>
                <a:ea typeface="黑体" panose="02010609060101010101" pitchFamily="49" charset="-122"/>
                <a:cs typeface="Calibri" panose="020F0502020204030204" charset="0"/>
              </a:rPr>
              <a:t>这种观点将语言结构简化为</a:t>
            </a:r>
            <a:r>
              <a:rPr lang="zh-CN" altLang="en-US" b="1" dirty="0">
                <a:solidFill>
                  <a:srgbClr val="FF0000"/>
                </a:solidFill>
                <a:latin typeface="Calibri" panose="020F0502020204030204" charset="0"/>
                <a:ea typeface="黑体" panose="02010609060101010101" pitchFamily="49" charset="-122"/>
                <a:cs typeface="Calibri" panose="020F0502020204030204" charset="0"/>
              </a:rPr>
              <a:t>一组明确规定的规则</a:t>
            </a:r>
            <a:r>
              <a:rPr lang="zh-CN" altLang="en-US" dirty="0">
                <a:latin typeface="Calibri" panose="020F0502020204030204" charset="0"/>
                <a:ea typeface="黑体" panose="02010609060101010101" pitchFamily="49" charset="-122"/>
                <a:cs typeface="Calibri" panose="020F0502020204030204" charset="0"/>
              </a:rPr>
              <a:t>，</a:t>
            </a:r>
            <a:r>
              <a:rPr lang="zh-CN" altLang="en-US" b="1" dirty="0">
                <a:solidFill>
                  <a:srgbClr val="FF0000"/>
                </a:solidFill>
                <a:latin typeface="Calibri" panose="020F0502020204030204" charset="0"/>
                <a:ea typeface="黑体" panose="02010609060101010101" pitchFamily="49" charset="-122"/>
                <a:cs typeface="Calibri" panose="020F0502020204030204" charset="0"/>
              </a:rPr>
              <a:t>允许将每个句子和单词分解成结构组分。</a:t>
            </a:r>
          </a:p>
          <a:p>
            <a:pPr marL="285750" indent="-285750">
              <a:lnSpc>
                <a:spcPct val="150000"/>
              </a:lnSpc>
              <a:buFont typeface="Arial" panose="020B0604020202020204" pitchFamily="34" charset="0"/>
              <a:buChar char="•"/>
            </a:pPr>
            <a:r>
              <a:rPr lang="zh-CN" altLang="en-US" dirty="0">
                <a:latin typeface="Calibri" panose="020F0502020204030204" charset="0"/>
                <a:ea typeface="黑体" panose="02010609060101010101" pitchFamily="49" charset="-122"/>
                <a:cs typeface="Calibri" panose="020F0502020204030204" charset="0"/>
              </a:rPr>
              <a:t>人们发展了</a:t>
            </a:r>
            <a:r>
              <a:rPr lang="zh-CN" altLang="en-US" b="1" dirty="0">
                <a:latin typeface="Calibri" panose="020F0502020204030204" charset="0"/>
                <a:ea typeface="黑体" panose="02010609060101010101" pitchFamily="49" charset="-122"/>
                <a:cs typeface="Calibri" panose="020F0502020204030204" charset="0"/>
              </a:rPr>
              <a:t>解析算法</a:t>
            </a:r>
            <a:r>
              <a:rPr lang="zh-CN" altLang="en-US" dirty="0">
                <a:latin typeface="Calibri" panose="020F0502020204030204" charset="0"/>
                <a:ea typeface="黑体" panose="02010609060101010101" pitchFamily="49" charset="-122"/>
                <a:cs typeface="Calibri" panose="020F0502020204030204" charset="0"/>
              </a:rPr>
              <a:t>，将输入分解成更小的意义单元和结构单元。</a:t>
            </a:r>
            <a:r>
              <a:rPr lang="zh-CN" altLang="en-US" b="1" dirty="0">
                <a:latin typeface="Calibri" panose="020F0502020204030204" charset="0"/>
                <a:ea typeface="黑体" panose="02010609060101010101" pitchFamily="49" charset="-122"/>
                <a:cs typeface="Calibri" panose="020F0502020204030204" charset="0"/>
              </a:rPr>
              <a:t>因此，符号方法强调了语言结构以及对输入的解析，使输入的语句转换成结构单元</a:t>
            </a:r>
            <a:r>
              <a:rPr lang="zh-CN" altLang="en-US" dirty="0">
                <a:latin typeface="Calibri" panose="020F0502020204030204" charset="0"/>
                <a:ea typeface="黑体" panose="02010609060101010101" pitchFamily="49" charset="-122"/>
                <a:cs typeface="Calibri" panose="020F0502020204030204" charset="0"/>
              </a:rPr>
              <a:t>。</a:t>
            </a:r>
          </a:p>
          <a:p>
            <a:pPr marL="285750" indent="-285750">
              <a:lnSpc>
                <a:spcPct val="150000"/>
              </a:lnSpc>
              <a:buFont typeface="Arial" panose="020B0604020202020204" pitchFamily="34" charset="0"/>
              <a:buChar char="•"/>
            </a:pPr>
            <a:r>
              <a:rPr lang="zh-CN" altLang="en-US" dirty="0">
                <a:latin typeface="Calibri" panose="020F0502020204030204" charset="0"/>
                <a:ea typeface="黑体" panose="02010609060101010101" pitchFamily="49" charset="-122"/>
                <a:cs typeface="Calibri" panose="020F0502020204030204" charset="0"/>
              </a:rPr>
              <a:t>另一个主要方法是</a:t>
            </a:r>
            <a:r>
              <a:rPr lang="zh-CN" altLang="en-US" b="1" dirty="0">
                <a:latin typeface="Calibri" panose="020F0502020204030204" charset="0"/>
                <a:ea typeface="黑体" panose="02010609060101010101" pitchFamily="49" charset="-122"/>
                <a:cs typeface="Calibri" panose="020F0502020204030204" charset="0"/>
              </a:rPr>
              <a:t>随机方法，</a:t>
            </a:r>
            <a:r>
              <a:rPr lang="zh-CN" altLang="en-US" dirty="0">
                <a:latin typeface="Calibri" panose="020F0502020204030204" charset="0"/>
                <a:ea typeface="黑体" panose="02010609060101010101" pitchFamily="49" charset="-122"/>
                <a:cs typeface="Calibri" panose="020F0502020204030204" charset="0"/>
              </a:rPr>
              <a:t>这种方法更关注使用概率来表示语言中的模糊性。来自数学领域的贝叶斯方法用于表示条件概率。这种方法的早期应用包括光学字符识别以及布菜索（Bledsoe）和布朗尼（Browning）建立的早期文本识别系统。给定一个字典，通过将字母序列中所包含的每个字母的似然值进行相乘，我们可以计算得到字母序列的似然值。</a:t>
            </a:r>
          </a:p>
          <a:p>
            <a:pPr>
              <a:lnSpc>
                <a:spcPct val="150000"/>
              </a:lnSpc>
            </a:pPr>
            <a:endParaRPr lang="zh-CN" altLang="en-US" dirty="0">
              <a:latin typeface="Calibri" panose="020F0502020204030204" charset="0"/>
              <a:ea typeface="黑体" panose="02010609060101010101" pitchFamily="49" charset="-122"/>
              <a:cs typeface="Calibri" panose="020F0502020204030204" charset="0"/>
            </a:endParaRPr>
          </a:p>
        </p:txBody>
      </p:sp>
      <p:sp>
        <p:nvSpPr>
          <p:cNvPr id="3" name="文本框 2"/>
          <p:cNvSpPr txBox="1"/>
          <p:nvPr/>
        </p:nvSpPr>
        <p:spPr>
          <a:xfrm>
            <a:off x="553720" y="428625"/>
            <a:ext cx="6688455" cy="553085"/>
          </a:xfrm>
          <a:prstGeom prst="rect">
            <a:avLst/>
          </a:prstGeom>
          <a:noFill/>
        </p:spPr>
        <p:txBody>
          <a:bodyPr wrap="square" rtlCol="0">
            <a:spAutoFit/>
          </a:bodyPr>
          <a:lstStyle/>
          <a:p>
            <a:r>
              <a:rPr lang="en-US" sz="3000" b="1" spc="10" dirty="0">
                <a:solidFill>
                  <a:srgbClr val="000000">
                    <a:alpha val="100000"/>
                  </a:srgbClr>
                </a:solidFill>
                <a:latin typeface="Calibri" panose="020F0502020204030204"/>
                <a:ea typeface="Calibri" panose="020F0502020204030204"/>
                <a:cs typeface="Calibri" panose="020F0502020204030204"/>
              </a:rPr>
              <a:t>The history of </a:t>
            </a:r>
            <a:r>
              <a:rPr sz="3000" b="1" spc="10" dirty="0">
                <a:solidFill>
                  <a:srgbClr val="000000">
                    <a:alpha val="100000"/>
                  </a:srgbClr>
                </a:solidFill>
                <a:latin typeface="Calibri" panose="020F0502020204030204"/>
                <a:ea typeface="Calibri" panose="020F0502020204030204"/>
                <a:cs typeface="Calibri" panose="020F0502020204030204"/>
              </a:rPr>
              <a:t>NLP</a:t>
            </a:r>
            <a:endParaRPr lang="en-US" sz="3000" b="1" spc="10" dirty="0">
              <a:solidFill>
                <a:srgbClr val="000000">
                  <a:alpha val="100000"/>
                </a:srgbClr>
              </a:solidFill>
              <a:latin typeface="Calibri" panose="020F0502020204030204"/>
              <a:ea typeface="Calibri" panose="020F0502020204030204"/>
              <a:cs typeface="Calibri" panose="020F0502020204030204"/>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25475" y="357505"/>
            <a:ext cx="6688455" cy="553085"/>
          </a:xfrm>
          <a:prstGeom prst="rect">
            <a:avLst/>
          </a:prstGeom>
          <a:noFill/>
        </p:spPr>
        <p:txBody>
          <a:bodyPr wrap="square" rtlCol="0">
            <a:spAutoFit/>
          </a:bodyPr>
          <a:lstStyle/>
          <a:p>
            <a:r>
              <a:rPr lang="en-US" sz="3000" b="1" spc="10" dirty="0">
                <a:solidFill>
                  <a:srgbClr val="000000">
                    <a:alpha val="100000"/>
                  </a:srgbClr>
                </a:solidFill>
                <a:latin typeface="Calibri" panose="020F0502020204030204"/>
                <a:ea typeface="Calibri" panose="020F0502020204030204"/>
                <a:cs typeface="Calibri" panose="020F0502020204030204"/>
              </a:rPr>
              <a:t>The history of </a:t>
            </a:r>
            <a:r>
              <a:rPr sz="3000" b="1" spc="10" dirty="0">
                <a:solidFill>
                  <a:srgbClr val="000000">
                    <a:alpha val="100000"/>
                  </a:srgbClr>
                </a:solidFill>
                <a:latin typeface="Calibri" panose="020F0502020204030204"/>
                <a:ea typeface="Calibri" panose="020F0502020204030204"/>
                <a:cs typeface="Calibri" panose="020F0502020204030204"/>
              </a:rPr>
              <a:t>NLP</a:t>
            </a:r>
            <a:endParaRPr lang="en-US" sz="3000" b="1" spc="10" dirty="0">
              <a:solidFill>
                <a:srgbClr val="000000">
                  <a:alpha val="100000"/>
                </a:srgbClr>
              </a:solidFill>
              <a:latin typeface="Calibri" panose="020F0502020204030204"/>
              <a:ea typeface="Calibri" panose="020F0502020204030204"/>
              <a:cs typeface="Calibri" panose="020F0502020204030204"/>
            </a:endParaRPr>
          </a:p>
        </p:txBody>
      </p:sp>
      <p:sp>
        <p:nvSpPr>
          <p:cNvPr id="6" name="文本框 5"/>
          <p:cNvSpPr txBox="1"/>
          <p:nvPr/>
        </p:nvSpPr>
        <p:spPr>
          <a:xfrm>
            <a:off x="811530" y="1510665"/>
            <a:ext cx="10819765" cy="3415030"/>
          </a:xfrm>
          <a:prstGeom prst="rect">
            <a:avLst/>
          </a:prstGeom>
          <a:noFill/>
        </p:spPr>
        <p:txBody>
          <a:bodyPr wrap="square" rtlCol="0" anchor="t">
            <a:spAutoFit/>
          </a:bodyPr>
          <a:lstStyle/>
          <a:p>
            <a:pPr>
              <a:lnSpc>
                <a:spcPct val="150000"/>
              </a:lnSpc>
            </a:pPr>
            <a:r>
              <a:rPr lang="en-US" altLang="zh-CN" b="1">
                <a:latin typeface="Calibri" panose="020F0502020204030204" charset="0"/>
                <a:ea typeface="黑体" panose="02010609060101010101" pitchFamily="49" charset="-122"/>
                <a:cs typeface="Calibri" panose="020F0502020204030204" charset="0"/>
              </a:rPr>
              <a:t>3. </a:t>
            </a:r>
            <a:r>
              <a:rPr lang="zh-CN" altLang="en-US" b="1">
                <a:latin typeface="Calibri" panose="020F0502020204030204" charset="0"/>
                <a:ea typeface="黑体" panose="02010609060101010101" pitchFamily="49" charset="-122"/>
                <a:cs typeface="Calibri" panose="020F0502020204030204" charset="0"/>
              </a:rPr>
              <a:t>４种范式（1970—1983）</a:t>
            </a:r>
          </a:p>
          <a:p>
            <a:pPr>
              <a:lnSpc>
                <a:spcPct val="150000"/>
              </a:lnSpc>
            </a:pPr>
            <a:r>
              <a:rPr lang="zh-CN" altLang="en-US" b="1">
                <a:latin typeface="Calibri" panose="020F0502020204030204" charset="0"/>
                <a:ea typeface="黑体" panose="02010609060101010101" pitchFamily="49" charset="-122"/>
                <a:cs typeface="Calibri" panose="020F0502020204030204" charset="0"/>
              </a:rPr>
              <a:t>（1）随机方法，</a:t>
            </a:r>
            <a:r>
              <a:rPr lang="zh-CN" altLang="en-US">
                <a:latin typeface="Calibri" panose="020F0502020204030204" charset="0"/>
                <a:ea typeface="黑体" panose="02010609060101010101" pitchFamily="49" charset="-122"/>
                <a:cs typeface="Calibri" panose="020F0502020204030204" charset="0"/>
              </a:rPr>
              <a:t>特别是在语音识别系统中。在语音识别和解码方面，随机方法被应用到了噪声通道模型的早期工作，马尔可夫模型被修改成为</a:t>
            </a:r>
            <a:r>
              <a:rPr lang="zh-CN" altLang="en-US" b="1">
                <a:latin typeface="Calibri" panose="020F0502020204030204" charset="0"/>
                <a:ea typeface="黑体" panose="02010609060101010101" pitchFamily="49" charset="-122"/>
                <a:cs typeface="Calibri" panose="020F0502020204030204" charset="0"/>
              </a:rPr>
              <a:t>隐马尔可夫模型（HMM），进一步表示模糊性和不确定性。</a:t>
            </a:r>
            <a:endParaRPr lang="zh-CN" altLang="en-US">
              <a:latin typeface="Calibri" panose="020F0502020204030204" charset="0"/>
              <a:ea typeface="黑体" panose="02010609060101010101" pitchFamily="49" charset="-122"/>
              <a:cs typeface="Calibri" panose="020F0502020204030204" charset="0"/>
            </a:endParaRPr>
          </a:p>
          <a:p>
            <a:pPr>
              <a:lnSpc>
                <a:spcPct val="150000"/>
              </a:lnSpc>
            </a:pPr>
            <a:r>
              <a:rPr lang="zh-CN" altLang="en-US" b="1">
                <a:latin typeface="Calibri" panose="020F0502020204030204" charset="0"/>
                <a:ea typeface="黑体" panose="02010609060101010101" pitchFamily="49" charset="-122"/>
                <a:cs typeface="Calibri" panose="020F0502020204030204" charset="0"/>
              </a:rPr>
              <a:t>（2）符号方法，</a:t>
            </a:r>
            <a:r>
              <a:rPr lang="zh-CN" altLang="en-US">
                <a:latin typeface="Calibri" panose="020F0502020204030204" charset="0"/>
                <a:ea typeface="黑体" panose="02010609060101010101" pitchFamily="49" charset="-122"/>
                <a:cs typeface="Calibri" panose="020F0502020204030204" charset="0"/>
              </a:rPr>
              <a:t>自然语言处理是继经典符号方法后的另一个发展方向。这个研究领域可以追溯到最早的人工智能（AI）工作，包括1956年由John McCarthy、Marvin Minsky、Claude Shannon和Nathaniel Rochester组织的</a:t>
            </a:r>
            <a:r>
              <a:rPr lang="zh-CN" altLang="en-US" b="1">
                <a:solidFill>
                  <a:srgbClr val="FF0000"/>
                </a:solidFill>
                <a:latin typeface="Calibri" panose="020F0502020204030204" charset="0"/>
                <a:ea typeface="黑体" panose="02010609060101010101" pitchFamily="49" charset="-122"/>
                <a:cs typeface="Calibri" panose="020F0502020204030204" charset="0"/>
              </a:rPr>
              <a:t>达特茅斯大会</a:t>
            </a:r>
            <a:r>
              <a:rPr lang="zh-CN" altLang="en-US">
                <a:latin typeface="Calibri" panose="020F0502020204030204" charset="0"/>
                <a:ea typeface="黑体" panose="02010609060101010101" pitchFamily="49" charset="-122"/>
                <a:cs typeface="Calibri" panose="020F0502020204030204" charset="0"/>
              </a:rPr>
              <a:t>，这个会议创造了“人工智能”这个名词。</a:t>
            </a:r>
          </a:p>
          <a:p>
            <a:pPr>
              <a:lnSpc>
                <a:spcPct val="150000"/>
              </a:lnSpc>
            </a:pPr>
            <a:r>
              <a:rPr lang="zh-CN" altLang="en-US" b="1">
                <a:latin typeface="Calibri" panose="020F0502020204030204" charset="0"/>
                <a:ea typeface="黑体" panose="02010609060101010101" pitchFamily="49" charset="-122"/>
                <a:cs typeface="Calibri" panose="020F0502020204030204" charset="0"/>
              </a:rPr>
              <a:t>（3）基于逻辑的系统</a:t>
            </a:r>
            <a:r>
              <a:rPr lang="zh-CN" altLang="en-US">
                <a:latin typeface="Calibri" panose="020F0502020204030204" charset="0"/>
                <a:ea typeface="黑体" panose="02010609060101010101" pitchFamily="49" charset="-122"/>
                <a:cs typeface="Calibri" panose="020F0502020204030204" charset="0"/>
              </a:rPr>
              <a:t>使用形式逻辑这种方式来表示语言处理中所涉及的计算。</a:t>
            </a:r>
          </a:p>
          <a:p>
            <a:pPr>
              <a:lnSpc>
                <a:spcPct val="150000"/>
              </a:lnSpc>
            </a:pPr>
            <a:r>
              <a:rPr lang="zh-CN" altLang="en-US">
                <a:latin typeface="Calibri" panose="020F0502020204030204" charset="0"/>
                <a:ea typeface="黑体" panose="02010609060101010101" pitchFamily="49" charset="-122"/>
                <a:cs typeface="Calibri" panose="020F0502020204030204" charset="0"/>
              </a:rPr>
              <a:t>（4）</a:t>
            </a:r>
            <a:r>
              <a:rPr lang="zh-CN" altLang="en-US" b="1">
                <a:latin typeface="Calibri" panose="020F0502020204030204" charset="0"/>
                <a:ea typeface="黑体" panose="02010609060101010101" pitchFamily="49" charset="-122"/>
                <a:cs typeface="Calibri" panose="020F0502020204030204" charset="0"/>
              </a:rPr>
              <a:t>话语建模范式，</a:t>
            </a:r>
            <a:r>
              <a:rPr lang="zh-CN" altLang="en-US">
                <a:latin typeface="Calibri" panose="020F0502020204030204" charset="0"/>
                <a:ea typeface="黑体" panose="02010609060101010101" pitchFamily="49" charset="-122"/>
                <a:cs typeface="Calibri" panose="020F0502020204030204" charset="0"/>
                <a:sym typeface="+mn-ea"/>
              </a:rPr>
              <a:t>Grosz</a:t>
            </a:r>
            <a:r>
              <a:rPr lang="zh-CN" altLang="en-US">
                <a:latin typeface="Calibri" panose="020F0502020204030204" charset="0"/>
                <a:ea typeface="黑体" panose="02010609060101010101" pitchFamily="49" charset="-122"/>
                <a:cs typeface="Calibri" panose="020F0502020204030204" charset="0"/>
              </a:rPr>
              <a:t>和同事引入并集中研究话语和话语焦点的子结构上，Sidner引入了首语重复法。</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3875" y="377825"/>
            <a:ext cx="6688455" cy="553085"/>
          </a:xfrm>
          <a:prstGeom prst="rect">
            <a:avLst/>
          </a:prstGeom>
          <a:noFill/>
        </p:spPr>
        <p:txBody>
          <a:bodyPr wrap="square" rtlCol="0">
            <a:spAutoFit/>
          </a:bodyPr>
          <a:lstStyle/>
          <a:p>
            <a:r>
              <a:rPr lang="en-US" sz="3000" b="1" spc="10" dirty="0">
                <a:solidFill>
                  <a:srgbClr val="000000">
                    <a:alpha val="100000"/>
                  </a:srgbClr>
                </a:solidFill>
                <a:latin typeface="Calibri" panose="020F0502020204030204"/>
                <a:ea typeface="Calibri" panose="020F0502020204030204"/>
                <a:cs typeface="Calibri" panose="020F0502020204030204"/>
              </a:rPr>
              <a:t>The history of </a:t>
            </a:r>
            <a:r>
              <a:rPr sz="3000" b="1" spc="10" dirty="0">
                <a:solidFill>
                  <a:srgbClr val="000000">
                    <a:alpha val="100000"/>
                  </a:srgbClr>
                </a:solidFill>
                <a:latin typeface="Calibri" panose="020F0502020204030204"/>
                <a:ea typeface="Calibri" panose="020F0502020204030204"/>
                <a:cs typeface="Calibri" panose="020F0502020204030204"/>
              </a:rPr>
              <a:t>NLP</a:t>
            </a:r>
            <a:endParaRPr lang="en-US" sz="3000" b="1" spc="10" dirty="0">
              <a:solidFill>
                <a:srgbClr val="000000">
                  <a:alpha val="100000"/>
                </a:srgbClr>
              </a:solidFill>
              <a:latin typeface="Calibri" panose="020F0502020204030204"/>
              <a:ea typeface="Calibri" panose="020F0502020204030204"/>
              <a:cs typeface="Calibri" panose="020F0502020204030204"/>
            </a:endParaRPr>
          </a:p>
        </p:txBody>
      </p:sp>
      <p:sp>
        <p:nvSpPr>
          <p:cNvPr id="6" name="文本框 5"/>
          <p:cNvSpPr txBox="1"/>
          <p:nvPr/>
        </p:nvSpPr>
        <p:spPr>
          <a:xfrm>
            <a:off x="686435" y="1490345"/>
            <a:ext cx="10819765" cy="3831818"/>
          </a:xfrm>
          <a:prstGeom prst="rect">
            <a:avLst/>
          </a:prstGeom>
          <a:noFill/>
        </p:spPr>
        <p:txBody>
          <a:bodyPr wrap="square" rtlCol="0" anchor="t">
            <a:spAutoFit/>
          </a:bodyPr>
          <a:lstStyle/>
          <a:p>
            <a:pPr>
              <a:lnSpc>
                <a:spcPct val="150000"/>
              </a:lnSpc>
            </a:pPr>
            <a:r>
              <a:rPr lang="en-US" altLang="zh-CN" b="1" dirty="0">
                <a:latin typeface="黑体" panose="02010609060101010101" pitchFamily="49" charset="-122"/>
                <a:ea typeface="黑体" panose="02010609060101010101" pitchFamily="49" charset="-122"/>
                <a:cs typeface="黑体" panose="02010609060101010101" pitchFamily="49" charset="-122"/>
              </a:rPr>
              <a:t>4. </a:t>
            </a:r>
            <a:r>
              <a:rPr lang="zh-CN" altLang="en-US" b="1" dirty="0">
                <a:latin typeface="黑体" panose="02010609060101010101" pitchFamily="49" charset="-122"/>
                <a:ea typeface="黑体" panose="02010609060101010101" pitchFamily="49" charset="-122"/>
                <a:cs typeface="黑体" panose="02010609060101010101" pitchFamily="49" charset="-122"/>
              </a:rPr>
              <a:t>经验主义和有限状态模型（1983—1993）</a:t>
            </a:r>
          </a:p>
          <a:p>
            <a:pPr>
              <a:lnSpc>
                <a:spcPct val="150000"/>
              </a:lnSpc>
            </a:pPr>
            <a:r>
              <a:rPr lang="zh-CN" altLang="en-US" dirty="0">
                <a:latin typeface="黑体" panose="02010609060101010101" pitchFamily="49" charset="-122"/>
                <a:ea typeface="黑体" panose="02010609060101010101" pitchFamily="49" charset="-122"/>
                <a:cs typeface="黑体" panose="02010609060101010101" pitchFamily="49" charset="-122"/>
              </a:rPr>
              <a:t>Kaplan和Kay在有限状态语音学和词法学方面的研究以及Church在有限状态语法模型方面的研究，带来了有限状态模型在自然语言处理研究的复兴。</a:t>
            </a:r>
          </a:p>
          <a:p>
            <a:pPr>
              <a:lnSpc>
                <a:spcPct val="150000"/>
              </a:lnSpc>
            </a:pPr>
            <a:endParaRPr lang="zh-CN" altLang="en-US" b="1" dirty="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en-US" altLang="zh-CN" b="1" dirty="0">
                <a:latin typeface="黑体" panose="02010609060101010101" pitchFamily="49" charset="-122"/>
                <a:ea typeface="黑体" panose="02010609060101010101" pitchFamily="49" charset="-122"/>
                <a:cs typeface="黑体" panose="02010609060101010101" pitchFamily="49" charset="-122"/>
              </a:rPr>
              <a:t>5. 大融合（1994—1999）</a:t>
            </a:r>
          </a:p>
          <a:p>
            <a:pPr>
              <a:lnSpc>
                <a:spcPct val="150000"/>
              </a:lnSpc>
            </a:pPr>
            <a:r>
              <a:rPr lang="en-US" altLang="zh-CN" dirty="0" err="1">
                <a:latin typeface="黑体" panose="02010609060101010101" pitchFamily="49" charset="-122"/>
                <a:ea typeface="黑体" panose="02010609060101010101" pitchFamily="49" charset="-122"/>
                <a:cs typeface="黑体" panose="02010609060101010101" pitchFamily="49" charset="-122"/>
              </a:rPr>
              <a:t>这一时期的变化表明，</a:t>
            </a:r>
            <a:r>
              <a:rPr lang="en-US" altLang="zh-CN" b="1" dirty="0" err="1" smtClean="0">
                <a:solidFill>
                  <a:srgbClr val="FF0000"/>
                </a:solidFill>
                <a:latin typeface="黑体" panose="02010609060101010101" pitchFamily="49" charset="-122"/>
                <a:ea typeface="黑体" panose="02010609060101010101" pitchFamily="49" charset="-122"/>
                <a:cs typeface="黑体" panose="02010609060101010101" pitchFamily="49" charset="-122"/>
              </a:rPr>
              <a:t>概率和数据驱动的方法在</a:t>
            </a:r>
            <a:r>
              <a:rPr lang="zh-CN" altLang="en-US" b="1"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语音</a:t>
            </a:r>
            <a:r>
              <a:rPr lang="en-US" altLang="zh-CN" b="1"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研究的各个方面</a:t>
            </a:r>
            <a:r>
              <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rPr>
              <a:t>（包括解析、词性标注、参考解析和话语处理的算法）成了NLP研究的标准</a:t>
            </a:r>
            <a:r>
              <a:rPr lang="en-US" altLang="zh-CN" dirty="0">
                <a:latin typeface="黑体" panose="02010609060101010101" pitchFamily="49" charset="-122"/>
                <a:ea typeface="黑体" panose="02010609060101010101" pitchFamily="49" charset="-122"/>
                <a:cs typeface="黑体" panose="02010609060101010101" pitchFamily="49" charset="-122"/>
              </a:rPr>
              <a:t>。它融合了概率，并采用从语音识别和信息检索中借鉴来的评估方法。</a:t>
            </a:r>
          </a:p>
          <a:p>
            <a:pPr>
              <a:lnSpc>
                <a:spcPct val="150000"/>
              </a:lnSpc>
            </a:pPr>
            <a:endParaRPr lang="en-US" altLang="zh-CN"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3875" y="377825"/>
            <a:ext cx="6688455" cy="553085"/>
          </a:xfrm>
          <a:prstGeom prst="rect">
            <a:avLst/>
          </a:prstGeom>
          <a:noFill/>
        </p:spPr>
        <p:txBody>
          <a:bodyPr wrap="square" rtlCol="0">
            <a:spAutoFit/>
          </a:bodyPr>
          <a:lstStyle/>
          <a:p>
            <a:r>
              <a:rPr lang="en-US" sz="3000" b="1" spc="10" dirty="0">
                <a:solidFill>
                  <a:srgbClr val="000000">
                    <a:alpha val="100000"/>
                  </a:srgbClr>
                </a:solidFill>
                <a:latin typeface="Calibri" panose="020F0502020204030204"/>
                <a:ea typeface="Calibri" panose="020F0502020204030204"/>
                <a:cs typeface="Calibri" panose="020F0502020204030204"/>
              </a:rPr>
              <a:t>The history of </a:t>
            </a:r>
            <a:r>
              <a:rPr sz="3000" b="1" spc="10" dirty="0">
                <a:solidFill>
                  <a:srgbClr val="000000">
                    <a:alpha val="100000"/>
                  </a:srgbClr>
                </a:solidFill>
                <a:latin typeface="Calibri" panose="020F0502020204030204"/>
                <a:ea typeface="Calibri" panose="020F0502020204030204"/>
                <a:cs typeface="Calibri" panose="020F0502020204030204"/>
              </a:rPr>
              <a:t>NLP</a:t>
            </a:r>
            <a:endParaRPr lang="en-US" sz="3000" b="1" spc="10" dirty="0">
              <a:solidFill>
                <a:srgbClr val="000000">
                  <a:alpha val="100000"/>
                </a:srgbClr>
              </a:solidFill>
              <a:latin typeface="Calibri" panose="020F0502020204030204"/>
              <a:ea typeface="Calibri" panose="020F0502020204030204"/>
              <a:cs typeface="Calibri" panose="020F0502020204030204"/>
            </a:endParaRPr>
          </a:p>
        </p:txBody>
      </p:sp>
      <p:sp>
        <p:nvSpPr>
          <p:cNvPr id="6" name="文本框 5"/>
          <p:cNvSpPr txBox="1"/>
          <p:nvPr/>
        </p:nvSpPr>
        <p:spPr>
          <a:xfrm>
            <a:off x="686435" y="1490345"/>
            <a:ext cx="10819765" cy="3415030"/>
          </a:xfrm>
          <a:prstGeom prst="rect">
            <a:avLst/>
          </a:prstGeom>
          <a:noFill/>
        </p:spPr>
        <p:txBody>
          <a:bodyPr wrap="square" rtlCol="0" anchor="t">
            <a:spAutoFit/>
          </a:bodyPr>
          <a:lstStyle/>
          <a:p>
            <a:pPr>
              <a:lnSpc>
                <a:spcPct val="150000"/>
              </a:lnSpc>
            </a:pPr>
            <a:r>
              <a:rPr lang="en-US" altLang="zh-CN" b="1">
                <a:latin typeface="黑体" panose="02010609060101010101" pitchFamily="49" charset="-122"/>
                <a:ea typeface="黑体" panose="02010609060101010101" pitchFamily="49" charset="-122"/>
                <a:cs typeface="黑体" panose="02010609060101010101" pitchFamily="49" charset="-122"/>
              </a:rPr>
              <a:t>6. </a:t>
            </a:r>
            <a:r>
              <a:rPr lang="zh-CN" altLang="en-US" b="1">
                <a:latin typeface="黑体" panose="02010609060101010101" pitchFamily="49" charset="-122"/>
                <a:ea typeface="黑体" panose="02010609060101010101" pitchFamily="49" charset="-122"/>
                <a:cs typeface="黑体" panose="02010609060101010101" pitchFamily="49" charset="-122"/>
              </a:rPr>
              <a:t>机器学习的兴起（2000—2008）</a:t>
            </a:r>
          </a:p>
          <a:p>
            <a:pPr>
              <a:lnSpc>
                <a:spcPct val="150000"/>
              </a:lnSpc>
            </a:pPr>
            <a:r>
              <a:rPr lang="zh-CN" altLang="en-US">
                <a:latin typeface="黑体" panose="02010609060101010101" pitchFamily="49" charset="-122"/>
                <a:ea typeface="黑体" panose="02010609060101010101" pitchFamily="49" charset="-122"/>
                <a:cs typeface="黑体" panose="02010609060101010101" pitchFamily="49" charset="-122"/>
              </a:rPr>
              <a:t>随着计算机的速度和内存的不断增加，</a:t>
            </a:r>
            <a:r>
              <a:rPr lang="zh-CN" altLang="en-US" b="1">
                <a:solidFill>
                  <a:srgbClr val="FF0000"/>
                </a:solidFill>
                <a:latin typeface="黑体" panose="02010609060101010101" pitchFamily="49" charset="-122"/>
                <a:ea typeface="黑体" panose="02010609060101010101" pitchFamily="49" charset="-122"/>
                <a:cs typeface="黑体" panose="02010609060101010101" pitchFamily="49" charset="-122"/>
              </a:rPr>
              <a:t>可用的高性能计算系统</a:t>
            </a:r>
            <a:r>
              <a:rPr lang="zh-CN" altLang="en-US">
                <a:latin typeface="黑体" panose="02010609060101010101" pitchFamily="49" charset="-122"/>
                <a:ea typeface="黑体" panose="02010609060101010101" pitchFamily="49" charset="-122"/>
                <a:cs typeface="黑体" panose="02010609060101010101" pitchFamily="49" charset="-122"/>
              </a:rPr>
              <a:t>加速了机器学习的发展。随着大量用户可用更多的计算能力，语音和语言处理技术可以应用于商业领域。</a:t>
            </a:r>
          </a:p>
          <a:p>
            <a:pPr>
              <a:lnSpc>
                <a:spcPct val="150000"/>
              </a:lnSpc>
            </a:pPr>
            <a:r>
              <a:rPr lang="zh-CN" altLang="en-US">
                <a:latin typeface="黑体" panose="02010609060101010101" pitchFamily="49" charset="-122"/>
                <a:ea typeface="黑体" panose="02010609060101010101" pitchFamily="49" charset="-122"/>
                <a:cs typeface="黑体" panose="02010609060101010101" pitchFamily="49" charset="-122"/>
              </a:rPr>
              <a:t>特别是在各种环境中，具有拼写/语法校正工具的语音识别变得更加常用。</a:t>
            </a:r>
            <a:r>
              <a:rPr lang="zh-CN" altLang="en-US" b="1">
                <a:solidFill>
                  <a:srgbClr val="FF0000"/>
                </a:solidFill>
                <a:latin typeface="黑体" panose="02010609060101010101" pitchFamily="49" charset="-122"/>
                <a:ea typeface="黑体" panose="02010609060101010101" pitchFamily="49" charset="-122"/>
                <a:cs typeface="黑体" panose="02010609060101010101" pitchFamily="49" charset="-122"/>
              </a:rPr>
              <a:t>由于信息检索和信息提取成了Web应用的关键部分，因此Web是这些应用的另一个主要推动力</a:t>
            </a:r>
            <a:r>
              <a:rPr lang="zh-CN" altLang="en-US">
                <a:latin typeface="黑体" panose="02010609060101010101" pitchFamily="49" charset="-122"/>
                <a:ea typeface="黑体" panose="02010609060101010101" pitchFamily="49" charset="-122"/>
                <a:cs typeface="黑体" panose="02010609060101010101" pitchFamily="49" charset="-122"/>
              </a:rPr>
              <a:t>。</a:t>
            </a:r>
          </a:p>
          <a:p>
            <a:pPr marL="285750" indent="-285750">
              <a:lnSpc>
                <a:spcPct val="150000"/>
              </a:lnSpc>
              <a:buFont typeface="Arial" panose="020B0604020202020204" pitchFamily="34" charset="0"/>
              <a:buChar char="•"/>
            </a:pPr>
            <a:r>
              <a:rPr lang="en-US" altLang="zh-CN">
                <a:latin typeface="黑体" panose="02010609060101010101" pitchFamily="49" charset="-122"/>
                <a:ea typeface="黑体" panose="02010609060101010101" pitchFamily="49" charset="-122"/>
                <a:cs typeface="黑体" panose="02010609060101010101" pitchFamily="49" charset="-122"/>
              </a:rPr>
              <a:t>2010</a:t>
            </a:r>
            <a:r>
              <a:rPr lang="zh-CN" altLang="en-US">
                <a:latin typeface="黑体" panose="02010609060101010101" pitchFamily="49" charset="-122"/>
                <a:ea typeface="黑体" panose="02010609060101010101" pitchFamily="49" charset="-122"/>
                <a:cs typeface="黑体" panose="02010609060101010101" pitchFamily="49" charset="-122"/>
              </a:rPr>
              <a:t>年</a:t>
            </a:r>
            <a:r>
              <a:rPr lang="zh-CN" altLang="en-US" b="1">
                <a:latin typeface="黑体" panose="02010609060101010101" pitchFamily="49" charset="-122"/>
                <a:ea typeface="黑体" panose="02010609060101010101" pitchFamily="49" charset="-122"/>
                <a:cs typeface="黑体" panose="02010609060101010101" pitchFamily="49" charset="-122"/>
              </a:rPr>
              <a:t>基于</a:t>
            </a:r>
            <a:r>
              <a:rPr lang="en-US" altLang="zh-CN" b="1">
                <a:latin typeface="黑体" panose="02010609060101010101" pitchFamily="49" charset="-122"/>
                <a:ea typeface="黑体" panose="02010609060101010101" pitchFamily="49" charset="-122"/>
                <a:cs typeface="黑体" panose="02010609060101010101" pitchFamily="49" charset="-122"/>
              </a:rPr>
              <a:t>SVM</a:t>
            </a:r>
            <a:r>
              <a:rPr lang="zh-CN" altLang="en-US" b="1">
                <a:latin typeface="黑体" panose="02010609060101010101" pitchFamily="49" charset="-122"/>
                <a:ea typeface="黑体" panose="02010609060101010101" pitchFamily="49" charset="-122"/>
                <a:cs typeface="黑体" panose="02010609060101010101" pitchFamily="49" charset="-122"/>
              </a:rPr>
              <a:t>的</a:t>
            </a:r>
            <a:r>
              <a:rPr lang="en-US" altLang="zh-CN" b="1">
                <a:latin typeface="黑体" panose="02010609060101010101" pitchFamily="49" charset="-122"/>
                <a:ea typeface="黑体" panose="02010609060101010101" pitchFamily="49" charset="-122"/>
                <a:cs typeface="黑体" panose="02010609060101010101" pitchFamily="49" charset="-122"/>
              </a:rPr>
              <a:t>Turbo</a:t>
            </a:r>
            <a:r>
              <a:rPr lang="zh-CN" altLang="en-US" b="1">
                <a:latin typeface="黑体" panose="02010609060101010101" pitchFamily="49" charset="-122"/>
                <a:ea typeface="黑体" panose="02010609060101010101" pitchFamily="49" charset="-122"/>
                <a:cs typeface="黑体" panose="02010609060101010101" pitchFamily="49" charset="-122"/>
              </a:rPr>
              <a:t>依存句法分析器</a:t>
            </a:r>
            <a:r>
              <a:rPr lang="zh-CN" altLang="en-US">
                <a:latin typeface="黑体" panose="02010609060101010101" pitchFamily="49" charset="-122"/>
                <a:ea typeface="黑体" panose="02010609060101010101" pitchFamily="49" charset="-122"/>
                <a:cs typeface="黑体" panose="02010609060101010101" pitchFamily="49" charset="-122"/>
              </a:rPr>
              <a:t>在英语宾州树库</a:t>
            </a:r>
            <a:r>
              <a:rPr lang="en-US" altLang="zh-CN">
                <a:latin typeface="黑体" panose="02010609060101010101" pitchFamily="49" charset="-122"/>
                <a:ea typeface="黑体" panose="02010609060101010101" pitchFamily="49" charset="-122"/>
                <a:cs typeface="黑体" panose="02010609060101010101" pitchFamily="49" charset="-122"/>
              </a:rPr>
              <a:t>(Penn Treebank)</a:t>
            </a:r>
            <a:r>
              <a:rPr lang="zh-CN" altLang="en-US">
                <a:latin typeface="黑体" panose="02010609060101010101" pitchFamily="49" charset="-122"/>
                <a:ea typeface="黑体" panose="02010609060101010101" pitchFamily="49" charset="-122"/>
                <a:cs typeface="黑体" panose="02010609060101010101" pitchFamily="49" charset="-122"/>
              </a:rPr>
              <a:t>上取得了</a:t>
            </a:r>
            <a:r>
              <a:rPr lang="en-US" altLang="zh-CN">
                <a:latin typeface="黑体" panose="02010609060101010101" pitchFamily="49" charset="-122"/>
                <a:ea typeface="黑体" panose="02010609060101010101" pitchFamily="49" charset="-122"/>
                <a:cs typeface="黑体" panose="02010609060101010101" pitchFamily="49" charset="-122"/>
              </a:rPr>
              <a:t>92.3%</a:t>
            </a:r>
            <a:r>
              <a:rPr lang="zh-CN" altLang="en-US">
                <a:latin typeface="黑体" panose="02010609060101010101" pitchFamily="49" charset="-122"/>
                <a:ea typeface="黑体" panose="02010609060101010101" pitchFamily="49" charset="-122"/>
                <a:cs typeface="黑体" panose="02010609060101010101" pitchFamily="49" charset="-122"/>
              </a:rPr>
              <a:t>的准确率。</a:t>
            </a:r>
          </a:p>
          <a:p>
            <a:pPr marL="285750" indent="-285750">
              <a:lnSpc>
                <a:spcPct val="150000"/>
              </a:lnSpc>
              <a:buFont typeface="Arial" panose="020B0604020202020204" pitchFamily="34" charset="0"/>
              <a:buChar char="•"/>
            </a:pPr>
            <a:r>
              <a:rPr lang="en-US" altLang="zh-CN">
                <a:latin typeface="黑体" panose="02010609060101010101" pitchFamily="49" charset="-122"/>
                <a:ea typeface="黑体" panose="02010609060101010101" pitchFamily="49" charset="-122"/>
                <a:cs typeface="黑体" panose="02010609060101010101" pitchFamily="49" charset="-122"/>
              </a:rPr>
              <a:t>2010</a:t>
            </a:r>
            <a:r>
              <a:rPr lang="zh-CN" altLang="en-US">
                <a:latin typeface="黑体" panose="02010609060101010101" pitchFamily="49" charset="-122"/>
                <a:ea typeface="黑体" panose="02010609060101010101" pitchFamily="49" charset="-122"/>
                <a:cs typeface="黑体" panose="02010609060101010101" pitchFamily="49" charset="-122"/>
              </a:rPr>
              <a:t>年之后语料库规模和计算机硬件计算力有了很大提升，</a:t>
            </a:r>
            <a:r>
              <a:rPr lang="zh-CN" altLang="en-US" b="1">
                <a:latin typeface="黑体" panose="02010609060101010101" pitchFamily="49" charset="-122"/>
                <a:ea typeface="黑体" panose="02010609060101010101" pitchFamily="49" charset="-122"/>
                <a:cs typeface="黑体" panose="02010609060101010101" pitchFamily="49" charset="-122"/>
              </a:rPr>
              <a:t>为神经网络的复兴创造了条件。</a:t>
            </a:r>
          </a:p>
          <a:p>
            <a:pPr marL="285750" indent="-285750">
              <a:lnSpc>
                <a:spcPct val="150000"/>
              </a:lnSpc>
            </a:pPr>
            <a:endParaRPr lang="zh-CN" altLang="en-US" b="1">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3875" y="377825"/>
            <a:ext cx="6688455" cy="553085"/>
          </a:xfrm>
          <a:prstGeom prst="rect">
            <a:avLst/>
          </a:prstGeom>
          <a:noFill/>
        </p:spPr>
        <p:txBody>
          <a:bodyPr wrap="square" rtlCol="0">
            <a:spAutoFit/>
          </a:bodyPr>
          <a:lstStyle/>
          <a:p>
            <a:r>
              <a:rPr lang="en-US" sz="3000" b="1" spc="10" dirty="0">
                <a:solidFill>
                  <a:srgbClr val="000000">
                    <a:alpha val="100000"/>
                  </a:srgbClr>
                </a:solidFill>
                <a:latin typeface="Calibri" panose="020F0502020204030204"/>
                <a:ea typeface="Calibri" panose="020F0502020204030204"/>
                <a:cs typeface="Calibri" panose="020F0502020204030204"/>
              </a:rPr>
              <a:t>The history of </a:t>
            </a:r>
            <a:r>
              <a:rPr sz="3000" b="1" spc="10" dirty="0">
                <a:solidFill>
                  <a:srgbClr val="000000">
                    <a:alpha val="100000"/>
                  </a:srgbClr>
                </a:solidFill>
                <a:latin typeface="Calibri" panose="020F0502020204030204"/>
                <a:ea typeface="Calibri" panose="020F0502020204030204"/>
                <a:cs typeface="Calibri" panose="020F0502020204030204"/>
              </a:rPr>
              <a:t>NLP</a:t>
            </a:r>
            <a:endParaRPr lang="en-US" sz="3000" b="1" spc="10" dirty="0">
              <a:solidFill>
                <a:srgbClr val="000000">
                  <a:alpha val="100000"/>
                </a:srgbClr>
              </a:solidFill>
              <a:latin typeface="Calibri" panose="020F0502020204030204"/>
              <a:ea typeface="Calibri" panose="020F0502020204030204"/>
              <a:cs typeface="Calibri" panose="020F0502020204030204"/>
            </a:endParaRPr>
          </a:p>
        </p:txBody>
      </p:sp>
      <p:sp>
        <p:nvSpPr>
          <p:cNvPr id="6" name="文本框 5"/>
          <p:cNvSpPr txBox="1"/>
          <p:nvPr/>
        </p:nvSpPr>
        <p:spPr>
          <a:xfrm>
            <a:off x="1524000" y="1163955"/>
            <a:ext cx="8522335" cy="922020"/>
          </a:xfrm>
          <a:prstGeom prst="rect">
            <a:avLst/>
          </a:prstGeom>
          <a:noFill/>
        </p:spPr>
        <p:txBody>
          <a:bodyPr wrap="square" rtlCol="0" anchor="t">
            <a:spAutoFit/>
          </a:bodyPr>
          <a:lstStyle/>
          <a:p>
            <a:pPr>
              <a:lnSpc>
                <a:spcPct val="150000"/>
              </a:lnSpc>
            </a:pPr>
            <a:r>
              <a:rPr lang="en-US" altLang="zh-CN" b="1">
                <a:latin typeface="黑体" panose="02010609060101010101" pitchFamily="49" charset="-122"/>
                <a:ea typeface="黑体" panose="02010609060101010101" pitchFamily="49" charset="-122"/>
                <a:cs typeface="黑体" panose="02010609060101010101" pitchFamily="49" charset="-122"/>
              </a:rPr>
              <a:t>7. </a:t>
            </a:r>
            <a:r>
              <a:rPr lang="zh-CN" altLang="en-US" b="1">
                <a:latin typeface="黑体" panose="02010609060101010101" pitchFamily="49" charset="-122"/>
                <a:ea typeface="黑体" panose="02010609060101010101" pitchFamily="49" charset="-122"/>
                <a:cs typeface="黑体" panose="02010609060101010101" pitchFamily="49" charset="-122"/>
              </a:rPr>
              <a:t>机器学习与深度学习</a:t>
            </a:r>
          </a:p>
          <a:p>
            <a:pPr>
              <a:lnSpc>
                <a:spcPct val="150000"/>
              </a:lnSpc>
            </a:pPr>
            <a:r>
              <a:rPr lang="zh-CN" altLang="en-US" b="1">
                <a:latin typeface="黑体" panose="02010609060101010101" pitchFamily="49" charset="-122"/>
                <a:ea typeface="黑体" panose="02010609060101010101" pitchFamily="49" charset="-122"/>
                <a:cs typeface="黑体" panose="02010609060101010101" pitchFamily="49" charset="-122"/>
              </a:rPr>
              <a:t>表</a:t>
            </a:r>
            <a:r>
              <a:rPr lang="en-US" altLang="zh-CN" b="1">
                <a:latin typeface="黑体" panose="02010609060101010101" pitchFamily="49" charset="-122"/>
                <a:ea typeface="黑体" panose="02010609060101010101" pitchFamily="49" charset="-122"/>
                <a:cs typeface="黑体" panose="02010609060101010101" pitchFamily="49" charset="-122"/>
              </a:rPr>
              <a:t>1.</a:t>
            </a:r>
            <a:r>
              <a:rPr lang="zh-CN" altLang="en-US" b="1">
                <a:latin typeface="黑体" panose="02010609060101010101" pitchFamily="49" charset="-122"/>
                <a:ea typeface="黑体" panose="02010609060101010101" pitchFamily="49" charset="-122"/>
                <a:cs typeface="黑体" panose="02010609060101010101" pitchFamily="49" charset="-122"/>
              </a:rPr>
              <a:t>词性标注准确率排行榜</a:t>
            </a:r>
            <a:endParaRPr lang="zh-CN" altLang="en-US">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rot="16200000">
            <a:off x="3782060" y="-130810"/>
            <a:ext cx="1910080" cy="6283325"/>
          </a:xfrm>
          <a:prstGeom prst="rect">
            <a:avLst/>
          </a:prstGeom>
        </p:spPr>
      </p:pic>
      <p:sp>
        <p:nvSpPr>
          <p:cNvPr id="4" name="文本框 3"/>
          <p:cNvSpPr txBox="1"/>
          <p:nvPr/>
        </p:nvSpPr>
        <p:spPr>
          <a:xfrm>
            <a:off x="1595120" y="3987165"/>
            <a:ext cx="6919595" cy="1753235"/>
          </a:xfrm>
          <a:prstGeom prst="rect">
            <a:avLst/>
          </a:prstGeom>
          <a:noFill/>
        </p:spPr>
        <p:txBody>
          <a:bodyPr wrap="square" rtlCol="0" anchor="t">
            <a:spAutoFit/>
          </a:bodyPr>
          <a:lstStyle/>
          <a:p>
            <a:pPr>
              <a:lnSpc>
                <a:spcPct val="150000"/>
              </a:lnSpc>
            </a:pPr>
            <a:r>
              <a:rPr lang="zh-CN" altLang="en-US" b="1">
                <a:latin typeface="黑体" panose="02010609060101010101" pitchFamily="49" charset="-122"/>
                <a:ea typeface="黑体" panose="02010609060101010101" pitchFamily="49" charset="-122"/>
                <a:cs typeface="黑体" panose="02010609060101010101" pitchFamily="49" charset="-122"/>
              </a:rPr>
              <a:t>表</a:t>
            </a:r>
            <a:r>
              <a:rPr lang="en-US" altLang="zh-CN" b="1">
                <a:latin typeface="黑体" panose="02010609060101010101" pitchFamily="49" charset="-122"/>
                <a:ea typeface="黑体" panose="02010609060101010101" pitchFamily="49" charset="-122"/>
                <a:cs typeface="黑体" panose="02010609060101010101" pitchFamily="49" charset="-122"/>
              </a:rPr>
              <a:t>2.</a:t>
            </a:r>
            <a:r>
              <a:rPr lang="zh-CN" altLang="en-US" b="1">
                <a:latin typeface="黑体" panose="02010609060101010101" pitchFamily="49" charset="-122"/>
                <a:ea typeface="黑体" panose="02010609060101010101" pitchFamily="49" charset="-122"/>
                <a:cs typeface="黑体" panose="02010609060101010101" pitchFamily="49" charset="-122"/>
              </a:rPr>
              <a:t>句法分析准确率排行榜</a:t>
            </a:r>
          </a:p>
          <a:p>
            <a:pPr>
              <a:lnSpc>
                <a:spcPct val="150000"/>
              </a:lnSpc>
            </a:pPr>
            <a:endParaRPr lang="zh-CN" altLang="en-US" b="1"/>
          </a:p>
          <a:p>
            <a:pPr>
              <a:lnSpc>
                <a:spcPct val="150000"/>
              </a:lnSpc>
            </a:pPr>
            <a:endParaRPr lang="zh-CN" altLang="en-US" b="1"/>
          </a:p>
          <a:p>
            <a:pPr>
              <a:lnSpc>
                <a:spcPct val="150000"/>
              </a:lnSpc>
            </a:pPr>
            <a:endParaRPr lang="zh-CN" altLang="en-US"/>
          </a:p>
        </p:txBody>
      </p:sp>
      <p:pic>
        <p:nvPicPr>
          <p:cNvPr id="5" name="图片 4"/>
          <p:cNvPicPr>
            <a:picLocks noChangeAspect="1"/>
          </p:cNvPicPr>
          <p:nvPr/>
        </p:nvPicPr>
        <p:blipFill>
          <a:blip r:embed="rId3"/>
          <a:stretch>
            <a:fillRect/>
          </a:stretch>
        </p:blipFill>
        <p:spPr>
          <a:xfrm rot="16200000">
            <a:off x="3703955" y="2295525"/>
            <a:ext cx="2289810" cy="66503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604" y="354331"/>
            <a:ext cx="10850563" cy="1028699"/>
          </a:xfrm>
        </p:spPr>
        <p:txBody>
          <a:bodyPr/>
          <a:lstStyle/>
          <a:p>
            <a:pPr algn="l" defTabSz="457200" eaLnBrk="0">
              <a:lnSpc>
                <a:spcPct val="142000"/>
              </a:lnSpc>
              <a:buClrTx/>
              <a:buSzTx/>
              <a:buFontTx/>
            </a:pPr>
            <a:r>
              <a:rPr sz="3000" b="1" spc="10" dirty="0">
                <a:solidFill>
                  <a:srgbClr val="000000">
                    <a:alpha val="100000"/>
                  </a:srgbClr>
                </a:solidFill>
                <a:latin typeface="Calibri" panose="020F0502020204030204"/>
                <a:ea typeface="Calibri" panose="020F0502020204030204"/>
                <a:cs typeface="Calibri" panose="020F0502020204030204"/>
              </a:rPr>
              <a:t>About Me——Contact Info</a:t>
            </a:r>
          </a:p>
        </p:txBody>
      </p:sp>
      <p:sp>
        <p:nvSpPr>
          <p:cNvPr id="3" name="文本框 2"/>
          <p:cNvSpPr txBox="1"/>
          <p:nvPr/>
        </p:nvSpPr>
        <p:spPr>
          <a:xfrm>
            <a:off x="669924" y="1835933"/>
            <a:ext cx="10451732" cy="2861310"/>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廉洁</a:t>
            </a:r>
            <a:endParaRPr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计算机系，</a:t>
            </a:r>
            <a:endParaRPr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信息与机电工程学院，</a:t>
            </a:r>
            <a:endParaRPr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上海师范大学</a:t>
            </a:r>
            <a:endParaRPr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办公室：科技楼</a:t>
            </a:r>
            <a:r>
              <a:rPr lang="en-US" altLang="zh-CN" sz="2000" dirty="0" smtClean="0">
                <a:latin typeface="黑体" panose="02010609060101010101" pitchFamily="49" charset="-122"/>
                <a:ea typeface="黑体" panose="02010609060101010101" pitchFamily="49" charset="-122"/>
                <a:cs typeface="黑体" panose="02010609060101010101" pitchFamily="49" charset="-122"/>
              </a:rPr>
              <a:t>721</a:t>
            </a: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手机：</a:t>
            </a:r>
            <a:r>
              <a:rPr lang="en-US" altLang="zh-CN" sz="2000" dirty="0" smtClean="0">
                <a:latin typeface="黑体" panose="02010609060101010101" pitchFamily="49" charset="-122"/>
                <a:ea typeface="黑体" panose="02010609060101010101" pitchFamily="49" charset="-122"/>
                <a:cs typeface="黑体" panose="02010609060101010101" pitchFamily="49" charset="-122"/>
              </a:rPr>
              <a:t>18017897107</a:t>
            </a:r>
          </a:p>
          <a:p>
            <a:r>
              <a:rPr lang="en-US" altLang="zh-CN" sz="2000" dirty="0" smtClean="0">
                <a:latin typeface="黑体" panose="02010609060101010101" pitchFamily="49" charset="-122"/>
                <a:ea typeface="黑体" panose="02010609060101010101" pitchFamily="49" charset="-122"/>
                <a:cs typeface="黑体" panose="02010609060101010101" pitchFamily="49" charset="-122"/>
              </a:rPr>
              <a:t>Email</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a:t>
            </a:r>
            <a:r>
              <a:rPr lang="en-US" altLang="zh-CN" sz="2000" dirty="0" smtClean="0">
                <a:latin typeface="黑体" panose="02010609060101010101" pitchFamily="49" charset="-122"/>
                <a:ea typeface="黑体" panose="02010609060101010101" pitchFamily="49" charset="-122"/>
                <a:cs typeface="黑体" panose="02010609060101010101" pitchFamily="49" charset="-122"/>
                <a:hlinkClick r:id="rId2"/>
              </a:rPr>
              <a:t>lianjie@shnu.edu.cn</a:t>
            </a:r>
            <a:endParaRPr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答疑时间：周四</a:t>
            </a:r>
            <a:r>
              <a:rPr lang="en-US" altLang="zh-CN" sz="2000" dirty="0" smtClean="0">
                <a:latin typeface="黑体" panose="02010609060101010101" pitchFamily="49" charset="-122"/>
                <a:ea typeface="黑体" panose="02010609060101010101" pitchFamily="49" charset="-122"/>
                <a:cs typeface="黑体" panose="02010609060101010101" pitchFamily="49" charset="-122"/>
              </a:rPr>
              <a:t>15:00-16:00</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The Neural History of NLP</a:t>
            </a:r>
          </a:p>
        </p:txBody>
      </p:sp>
      <p:pic>
        <p:nvPicPr>
          <p:cNvPr id="3" name="图片 2"/>
          <p:cNvPicPr>
            <a:picLocks noChangeAspect="1"/>
          </p:cNvPicPr>
          <p:nvPr/>
        </p:nvPicPr>
        <p:blipFill>
          <a:blip r:embed="rId2"/>
          <a:srcRect b="5607"/>
          <a:stretch>
            <a:fillRect/>
          </a:stretch>
        </p:blipFill>
        <p:spPr>
          <a:xfrm>
            <a:off x="989330" y="1438275"/>
            <a:ext cx="10213975" cy="48006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4227195"/>
            <a:ext cx="11059795" cy="860425"/>
          </a:xfrm>
          <a:prstGeom prst="rect">
            <a:avLst/>
          </a:prstGeom>
          <a:noFill/>
        </p:spPr>
        <p:txBody>
          <a:bodyPr wrap="square" rtlCol="0" anchor="t">
            <a:spAutoFit/>
          </a:bodyPr>
          <a:lstStyle/>
          <a:p>
            <a:r>
              <a:rPr lang="zh-CN" altLang="en-US" sz="2500" dirty="0">
                <a:latin typeface="黑体" panose="02010609060101010101" pitchFamily="49" charset="-122"/>
                <a:ea typeface="黑体" panose="02010609060101010101" pitchFamily="49" charset="-122"/>
                <a:cs typeface="黑体" panose="02010609060101010101" pitchFamily="49" charset="-122"/>
              </a:rPr>
              <a:t>然后引入马尔科夫假设：假定一个句子中的词只与它前面的</a:t>
            </a:r>
            <a:r>
              <a:rPr lang="zh-CN" alt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n个词相关</a:t>
            </a:r>
            <a:r>
              <a:rPr lang="zh-CN" altLang="en-US" sz="2500" dirty="0">
                <a:latin typeface="黑体" panose="02010609060101010101" pitchFamily="49" charset="-122"/>
                <a:ea typeface="黑体" panose="02010609060101010101" pitchFamily="49" charset="-122"/>
                <a:cs typeface="黑体" panose="02010609060101010101" pitchFamily="49" charset="-122"/>
              </a:rPr>
              <a:t>，设n=1，则句子的概率计算公式：</a:t>
            </a:r>
          </a:p>
        </p:txBody>
      </p:sp>
      <p:sp>
        <p:nvSpPr>
          <p:cNvPr id="8" name="标题 1"/>
          <p:cNvSpPr>
            <a:spLocks noGrp="1"/>
          </p:cNvSpPr>
          <p:nvPr/>
        </p:nvSpPr>
        <p:spPr>
          <a:xfrm>
            <a:off x="609600" y="3364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r>
              <a:rPr lang="en-US" altLang="zh-CN" sz="3000" b="1"/>
              <a:t>N-gram model</a:t>
            </a:r>
          </a:p>
        </p:txBody>
      </p:sp>
      <mc:AlternateContent xmlns:mc="http://schemas.openxmlformats.org/markup-compatibility/2006" xmlns:a14="http://schemas.microsoft.com/office/drawing/2010/main">
        <mc:Choice Requires="a14">
          <p:sp>
            <p:nvSpPr>
              <p:cNvPr id="10" name="文本框 9"/>
              <p:cNvSpPr txBox="1"/>
              <p:nvPr/>
            </p:nvSpPr>
            <p:spPr>
              <a:xfrm>
                <a:off x="4941570" y="950595"/>
                <a:ext cx="2913380" cy="730885"/>
              </a:xfrm>
              <a:prstGeom prst="rect">
                <a:avLst/>
              </a:prstGeom>
              <a:noFill/>
            </p:spPr>
            <p:txBody>
              <a:bodyPr wrap="square" rtlCol="0">
                <a:spAutoFit/>
              </a:bodyPr>
              <a:lstStyle/>
              <a:p>
                <a:r>
                  <a:rPr lang="en-US" altLang="zh-CN" sz="2500" i="1" dirty="0"/>
                  <a:t>P(S</a:t>
                </a:r>
                <a:r>
                  <a:rPr lang="en-US" altLang="zh-CN" sz="2500" i="1" baseline="-25000" dirty="0"/>
                  <a:t>i</a:t>
                </a:r>
                <a:r>
                  <a:rPr lang="en-US" altLang="zh-CN" sz="2500" i="1" dirty="0"/>
                  <a:t>)=</a:t>
                </a:r>
                <a14:m>
                  <m:oMath xmlns:m="http://schemas.openxmlformats.org/officeDocument/2006/math">
                    <m:f>
                      <m:fPr>
                        <m:ctrlPr>
                          <a:rPr lang="en-US" altLang="zh-CN" sz="2500" i="1">
                            <a:latin typeface="Cambria Math" panose="02040503050406030204" pitchFamily="18" charset="0"/>
                            <a:cs typeface="Cambria Math" panose="02040503050406030204" pitchFamily="18" charset="0"/>
                          </a:rPr>
                        </m:ctrlPr>
                      </m:fPr>
                      <m:num>
                        <m:r>
                          <a:rPr lang="en-US" altLang="zh-CN" sz="2500" i="1">
                            <a:latin typeface="Cambria Math" panose="02040503050406030204" pitchFamily="18" charset="0"/>
                            <a:cs typeface="Cambria Math" panose="02040503050406030204" pitchFamily="18" charset="0"/>
                          </a:rPr>
                          <m:t>𝑐𝑜𝑢𝑛𝑡</m:t>
                        </m:r>
                        <m:r>
                          <a:rPr lang="en-US" altLang="zh-CN" sz="2500" i="1">
                            <a:latin typeface="Cambria Math" panose="02040503050406030204" pitchFamily="18" charset="0"/>
                            <a:cs typeface="Cambria Math" panose="02040503050406030204" pitchFamily="18" charset="0"/>
                          </a:rPr>
                          <m:t>(</m:t>
                        </m:r>
                        <m:r>
                          <a:rPr lang="en-US" altLang="zh-CN" sz="2500" i="1">
                            <a:latin typeface="Cambria Math" panose="02040503050406030204" pitchFamily="18" charset="0"/>
                            <a:cs typeface="Cambria Math" panose="02040503050406030204" pitchFamily="18" charset="0"/>
                          </a:rPr>
                          <m:t>𝑆𝑖</m:t>
                        </m:r>
                        <m:r>
                          <a:rPr lang="en-US" altLang="zh-CN" sz="2500" i="1">
                            <a:latin typeface="Cambria Math" panose="02040503050406030204" pitchFamily="18" charset="0"/>
                            <a:cs typeface="Cambria Math" panose="02040503050406030204" pitchFamily="18" charset="0"/>
                          </a:rPr>
                          <m:t>)</m:t>
                        </m:r>
                      </m:num>
                      <m:den>
                        <m:nary>
                          <m:naryPr>
                            <m:chr m:val="∑"/>
                            <m:limLoc m:val="undOvr"/>
                            <m:supHide m:val="on"/>
                            <m:ctrlPr>
                              <a:rPr lang="en-US" altLang="zh-CN" sz="2500" i="1">
                                <a:latin typeface="Cambria Math" panose="02040503050406030204" pitchFamily="18" charset="0"/>
                                <a:cs typeface="Cambria Math" panose="02040503050406030204" pitchFamily="18" charset="0"/>
                              </a:rPr>
                            </m:ctrlPr>
                          </m:naryPr>
                          <m:sub>
                            <m:r>
                              <a:rPr lang="en-US" altLang="zh-CN" sz="2500" i="1">
                                <a:latin typeface="Cambria Math" panose="02040503050406030204" pitchFamily="18" charset="0"/>
                                <a:cs typeface="Cambria Math" panose="02040503050406030204" pitchFamily="18" charset="0"/>
                              </a:rPr>
                              <m:t>𝑘</m:t>
                            </m:r>
                          </m:sub>
                          <m:sup/>
                          <m:e>
                            <m:r>
                              <a:rPr lang="en-US" altLang="zh-CN" sz="2500" i="1">
                                <a:latin typeface="Cambria Math" panose="02040503050406030204" pitchFamily="18" charset="0"/>
                                <a:cs typeface="Cambria Math" panose="02040503050406030204" pitchFamily="18" charset="0"/>
                              </a:rPr>
                              <m:t>𝑐𝑜𝑢𝑛𝑡</m:t>
                            </m:r>
                            <m:r>
                              <a:rPr lang="en-US" altLang="zh-CN" sz="2500" i="1">
                                <a:latin typeface="Cambria Math" panose="02040503050406030204" pitchFamily="18" charset="0"/>
                                <a:cs typeface="Cambria Math" panose="02040503050406030204" pitchFamily="18" charset="0"/>
                              </a:rPr>
                              <m:t>(</m:t>
                            </m:r>
                            <m:r>
                              <a:rPr lang="en-US" altLang="zh-CN" sz="2500" i="1">
                                <a:latin typeface="Cambria Math" panose="02040503050406030204" pitchFamily="18" charset="0"/>
                                <a:cs typeface="Cambria Math" panose="02040503050406030204" pitchFamily="18" charset="0"/>
                              </a:rPr>
                              <m:t>𝑆𝑖</m:t>
                            </m:r>
                            <m:r>
                              <a:rPr lang="en-US" altLang="zh-CN" sz="2500" i="1">
                                <a:latin typeface="Cambria Math" panose="02040503050406030204" pitchFamily="18" charset="0"/>
                                <a:cs typeface="Cambria Math" panose="02040503050406030204" pitchFamily="18" charset="0"/>
                              </a:rPr>
                              <m:t>)</m:t>
                            </m:r>
                          </m:e>
                        </m:nary>
                      </m:den>
                    </m:f>
                  </m:oMath>
                </a14:m>
                <a:endParaRPr lang="en-US" altLang="zh-CN" sz="25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4941570" y="950595"/>
                <a:ext cx="2913380" cy="730885"/>
              </a:xfrm>
              <a:prstGeom prst="rect">
                <a:avLst/>
              </a:prstGeom>
              <a:blipFill rotWithShape="1">
                <a:blip r:embed="rId2"/>
                <a:stretch>
                  <a:fillRect b="-1651"/>
                </a:stretch>
              </a:blipFill>
            </p:spPr>
            <p:txBody>
              <a:bodyPr/>
              <a:lstStyle/>
              <a:p>
                <a:r>
                  <a:rPr lang="zh-CN" altLang="en-US">
                    <a:noFill/>
                  </a:rPr>
                  <a:t> </a:t>
                </a:r>
              </a:p>
            </p:txBody>
          </p:sp>
        </mc:Fallback>
      </mc:AlternateContent>
      <p:sp>
        <p:nvSpPr>
          <p:cNvPr id="11" name="文本框 10"/>
          <p:cNvSpPr txBox="1"/>
          <p:nvPr/>
        </p:nvSpPr>
        <p:spPr>
          <a:xfrm>
            <a:off x="694055" y="1715135"/>
            <a:ext cx="6852285" cy="475615"/>
          </a:xfrm>
          <a:prstGeom prst="rect">
            <a:avLst/>
          </a:prstGeom>
          <a:noFill/>
        </p:spPr>
        <p:txBody>
          <a:bodyPr wrap="square" rtlCol="0" anchor="t">
            <a:spAutoFit/>
          </a:bodyPr>
          <a:lstStyle/>
          <a:p>
            <a:r>
              <a:rPr lang="zh-CN" altLang="en-US" sz="2500" dirty="0">
                <a:latin typeface="黑体" panose="02010609060101010101" pitchFamily="49" charset="-122"/>
                <a:ea typeface="黑体" panose="02010609060101010101" pitchFamily="49" charset="-122"/>
                <a:cs typeface="黑体" panose="02010609060101010101" pitchFamily="49" charset="-122"/>
              </a:rPr>
              <a:t>假设</a:t>
            </a:r>
            <a:r>
              <a:rPr lang="en-US" altLang="zh-CN" sz="2500" b="1" i="1" dirty="0">
                <a:solidFill>
                  <a:srgbClr val="0070C0"/>
                </a:solidFill>
                <a:latin typeface="Calibri" panose="020F0502020204030204" charset="0"/>
                <a:ea typeface="黑体" panose="02010609060101010101" pitchFamily="49" charset="-122"/>
                <a:cs typeface="Calibri" panose="020F0502020204030204" charset="0"/>
              </a:rPr>
              <a:t>S</a:t>
            </a:r>
            <a:r>
              <a:rPr lang="en-US" altLang="zh-CN" sz="2500" b="1" i="1" baseline="-25000" dirty="0">
                <a:solidFill>
                  <a:srgbClr val="0070C0"/>
                </a:solidFill>
                <a:latin typeface="Calibri" panose="020F0502020204030204" charset="0"/>
                <a:ea typeface="黑体" panose="02010609060101010101" pitchFamily="49" charset="-122"/>
                <a:cs typeface="Calibri" panose="020F0502020204030204" charset="0"/>
              </a:rPr>
              <a:t>i</a:t>
            </a:r>
            <a:r>
              <a:rPr lang="en-US" altLang="zh-CN" sz="2500" b="1" dirty="0">
                <a:solidFill>
                  <a:srgbClr val="0070C0"/>
                </a:solidFill>
                <a:latin typeface="黑体" panose="02010609060101010101" pitchFamily="49" charset="-122"/>
                <a:ea typeface="黑体" panose="02010609060101010101" pitchFamily="49" charset="-122"/>
                <a:cs typeface="黑体" panose="02010609060101010101" pitchFamily="49" charset="-122"/>
              </a:rPr>
              <a:t>=“</a:t>
            </a:r>
            <a:r>
              <a:rPr lang="zh-CN" altLang="en-US" sz="2500" b="1" dirty="0">
                <a:solidFill>
                  <a:srgbClr val="0070C0"/>
                </a:solidFill>
                <a:latin typeface="黑体" panose="02010609060101010101" pitchFamily="49" charset="-122"/>
                <a:ea typeface="黑体" panose="02010609060101010101" pitchFamily="49" charset="-122"/>
                <a:cs typeface="黑体" panose="02010609060101010101" pitchFamily="49" charset="-122"/>
              </a:rPr>
              <a:t>我喜欢自然语言处理</a:t>
            </a:r>
            <a:r>
              <a:rPr lang="en-US" altLang="zh-CN" sz="2500" b="1" dirty="0">
                <a:solidFill>
                  <a:srgbClr val="0070C0"/>
                </a:solidFill>
                <a:latin typeface="黑体" panose="02010609060101010101" pitchFamily="49" charset="-122"/>
                <a:ea typeface="黑体" panose="02010609060101010101" pitchFamily="49" charset="-122"/>
                <a:cs typeface="黑体" panose="02010609060101010101" pitchFamily="49" charset="-122"/>
              </a:rPr>
              <a:t>”</a:t>
            </a:r>
          </a:p>
        </p:txBody>
      </p:sp>
      <p:sp>
        <p:nvSpPr>
          <p:cNvPr id="12" name="文本框 11"/>
          <p:cNvSpPr txBox="1"/>
          <p:nvPr/>
        </p:nvSpPr>
        <p:spPr>
          <a:xfrm>
            <a:off x="610235" y="2735580"/>
            <a:ext cx="10300970" cy="475615"/>
          </a:xfrm>
          <a:prstGeom prst="rect">
            <a:avLst/>
          </a:prstGeom>
          <a:noFill/>
        </p:spPr>
        <p:txBody>
          <a:bodyPr wrap="square" rtlCol="0" anchor="t">
            <a:spAutoFit/>
          </a:bodyPr>
          <a:lstStyle/>
          <a:p>
            <a:r>
              <a:rPr lang="en-US" altLang="zh-CN" sz="2500" b="1" i="1" dirty="0">
                <a:latin typeface="Calibri" panose="020F0502020204030204" charset="0"/>
                <a:ea typeface="黑体" panose="02010609060101010101" pitchFamily="49" charset="-122"/>
                <a:cs typeface="Calibri" panose="020F0502020204030204" charset="0"/>
              </a:rPr>
              <a:t>P(S</a:t>
            </a:r>
            <a:r>
              <a:rPr lang="en-US" altLang="zh-CN" sz="2500" b="1" i="1" baseline="-25000" dirty="0">
                <a:latin typeface="Calibri" panose="020F0502020204030204" charset="0"/>
                <a:ea typeface="黑体" panose="02010609060101010101" pitchFamily="49" charset="-122"/>
                <a:cs typeface="Calibri" panose="020F0502020204030204" charset="0"/>
              </a:rPr>
              <a:t>i</a:t>
            </a:r>
            <a:r>
              <a:rPr lang="en-US" altLang="zh-CN" sz="2500" b="1" i="1" dirty="0">
                <a:latin typeface="Calibri" panose="020F0502020204030204" charset="0"/>
                <a:ea typeface="黑体" panose="02010609060101010101" pitchFamily="49" charset="-122"/>
                <a:cs typeface="Calibri" panose="020F0502020204030204" charset="0"/>
              </a:rPr>
              <a:t>)=P(x</a:t>
            </a:r>
            <a:r>
              <a:rPr lang="en-US" altLang="zh-CN" sz="2500" b="1" i="1" baseline="-25000" dirty="0">
                <a:latin typeface="Calibri" panose="020F0502020204030204" charset="0"/>
                <a:ea typeface="黑体" panose="02010609060101010101" pitchFamily="49" charset="-122"/>
                <a:cs typeface="Calibri" panose="020F0502020204030204" charset="0"/>
              </a:rPr>
              <a:t>0</a:t>
            </a:r>
            <a:r>
              <a:rPr lang="en-US" altLang="zh-CN" sz="2500" b="1" i="1" dirty="0">
                <a:latin typeface="Calibri" panose="020F0502020204030204" charset="0"/>
                <a:ea typeface="黑体" panose="02010609060101010101" pitchFamily="49" charset="-122"/>
                <a:cs typeface="Calibri" panose="020F0502020204030204" charset="0"/>
              </a:rPr>
              <a:t>, x</a:t>
            </a:r>
            <a:r>
              <a:rPr lang="en-US" altLang="zh-CN" sz="2500" b="1" i="1" baseline="-25000" dirty="0">
                <a:latin typeface="Calibri" panose="020F0502020204030204" charset="0"/>
                <a:ea typeface="黑体" panose="02010609060101010101" pitchFamily="49" charset="-122"/>
                <a:cs typeface="Calibri" panose="020F0502020204030204" charset="0"/>
              </a:rPr>
              <a:t>1</a:t>
            </a:r>
            <a:r>
              <a:rPr lang="en-US" altLang="zh-CN" sz="2500" b="1" i="1" dirty="0">
                <a:latin typeface="Calibri" panose="020F0502020204030204" charset="0"/>
                <a:ea typeface="黑体" panose="02010609060101010101" pitchFamily="49" charset="-122"/>
                <a:cs typeface="Calibri" panose="020F0502020204030204" charset="0"/>
              </a:rPr>
              <a:t>, ..., </a:t>
            </a:r>
            <a:r>
              <a:rPr lang="en-US" altLang="zh-CN" sz="2500" b="1" i="1" dirty="0" err="1">
                <a:latin typeface="Calibri" panose="020F0502020204030204" charset="0"/>
                <a:ea typeface="黑体" panose="02010609060101010101" pitchFamily="49" charset="-122"/>
                <a:cs typeface="Calibri" panose="020F0502020204030204" charset="0"/>
              </a:rPr>
              <a:t>x</a:t>
            </a:r>
            <a:r>
              <a:rPr lang="en-US" altLang="zh-CN" sz="2500" b="1" i="1" baseline="-25000" dirty="0" err="1">
                <a:latin typeface="Calibri" panose="020F0502020204030204" charset="0"/>
                <a:ea typeface="黑体" panose="02010609060101010101" pitchFamily="49" charset="-122"/>
                <a:cs typeface="Calibri" panose="020F0502020204030204" charset="0"/>
              </a:rPr>
              <a:t>T</a:t>
            </a:r>
            <a:r>
              <a:rPr lang="en-US" altLang="zh-CN" sz="2500" b="1" i="1" dirty="0">
                <a:latin typeface="Calibri" panose="020F0502020204030204" charset="0"/>
                <a:ea typeface="黑体" panose="02010609060101010101" pitchFamily="49" charset="-122"/>
                <a:cs typeface="Calibri" panose="020F0502020204030204" charset="0"/>
              </a:rPr>
              <a:t>)=P(</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0</a:t>
            </a:r>
            <a:r>
              <a:rPr lang="en-US" altLang="zh-CN" sz="2500" b="1" i="1" dirty="0">
                <a:latin typeface="Calibri" panose="020F0502020204030204" charset="0"/>
                <a:ea typeface="黑体" panose="02010609060101010101" pitchFamily="49" charset="-122"/>
                <a:cs typeface="Calibri" panose="020F0502020204030204" charset="0"/>
              </a:rPr>
              <a:t>)P(</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1</a:t>
            </a:r>
            <a:r>
              <a:rPr lang="en-US" altLang="zh-CN" sz="2500" b="1" dirty="0">
                <a:latin typeface="Calibri" panose="020F0502020204030204" charset="0"/>
                <a:ea typeface="黑体" panose="02010609060101010101" pitchFamily="49" charset="-122"/>
                <a:cs typeface="Calibri" panose="020F0502020204030204" charset="0"/>
                <a:sym typeface="+mn-ea"/>
              </a:rPr>
              <a:t>|</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0</a:t>
            </a:r>
            <a:r>
              <a:rPr lang="en-US" altLang="zh-CN" sz="2500" b="1" i="1" dirty="0">
                <a:latin typeface="Calibri" panose="020F0502020204030204" charset="0"/>
                <a:ea typeface="黑体" panose="02010609060101010101" pitchFamily="49" charset="-122"/>
                <a:cs typeface="Calibri" panose="020F0502020204030204" charset="0"/>
              </a:rPr>
              <a:t>)</a:t>
            </a:r>
            <a:r>
              <a:rPr lang="en-US" altLang="zh-CN" sz="2500" b="1" i="1" dirty="0">
                <a:latin typeface="Calibri" panose="020F0502020204030204" charset="0"/>
                <a:ea typeface="黑体" panose="02010609060101010101" pitchFamily="49" charset="-122"/>
                <a:cs typeface="Calibri" panose="020F0502020204030204" charset="0"/>
                <a:sym typeface="+mn-ea"/>
              </a:rPr>
              <a:t>P(x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2</a:t>
            </a:r>
            <a:r>
              <a:rPr lang="en-US" altLang="zh-CN" sz="2500" b="1" dirty="0">
                <a:latin typeface="Calibri" panose="020F0502020204030204" charset="0"/>
                <a:ea typeface="黑体" panose="02010609060101010101" pitchFamily="49" charset="-122"/>
                <a:cs typeface="Calibri" panose="020F0502020204030204" charset="0"/>
                <a:sym typeface="+mn-ea"/>
              </a:rPr>
              <a:t>|</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0</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1</a:t>
            </a:r>
            <a:r>
              <a:rPr lang="en-US" altLang="zh-CN" sz="2500" b="1" i="1" dirty="0">
                <a:latin typeface="Calibri" panose="020F0502020204030204" charset="0"/>
                <a:ea typeface="黑体" panose="02010609060101010101" pitchFamily="49" charset="-122"/>
                <a:cs typeface="Calibri" panose="020F0502020204030204" charset="0"/>
                <a:sym typeface="+mn-ea"/>
              </a:rPr>
              <a:t>)...P(x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T</a:t>
            </a:r>
            <a:r>
              <a:rPr lang="en-US" altLang="zh-CN" sz="2500" b="1" dirty="0">
                <a:latin typeface="Calibri" panose="020F0502020204030204" charset="0"/>
                <a:ea typeface="黑体" panose="02010609060101010101" pitchFamily="49" charset="-122"/>
                <a:cs typeface="Calibri" panose="020F0502020204030204" charset="0"/>
                <a:sym typeface="+mn-ea"/>
              </a:rPr>
              <a:t>|</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0</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1</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T-1</a:t>
            </a:r>
            <a:r>
              <a:rPr lang="en-US" altLang="zh-CN" sz="2500" b="1" i="1" dirty="0">
                <a:latin typeface="Calibri" panose="020F0502020204030204" charset="0"/>
                <a:ea typeface="黑体" panose="02010609060101010101" pitchFamily="49" charset="-122"/>
                <a:cs typeface="Calibri" panose="020F0502020204030204" charset="0"/>
                <a:sym typeface="+mn-ea"/>
              </a:rPr>
              <a:t>)</a:t>
            </a:r>
            <a:endParaRPr lang="en-US" altLang="zh-CN" sz="2500" b="1" i="1" dirty="0">
              <a:latin typeface="Calibri" panose="020F0502020204030204" charset="0"/>
              <a:ea typeface="黑体" panose="02010609060101010101" pitchFamily="49" charset="-122"/>
              <a:cs typeface="Calibri" panose="020F0502020204030204" charset="0"/>
            </a:endParaRPr>
          </a:p>
        </p:txBody>
      </p:sp>
      <p:sp>
        <p:nvSpPr>
          <p:cNvPr id="13" name="文本框 12"/>
          <p:cNvSpPr txBox="1"/>
          <p:nvPr/>
        </p:nvSpPr>
        <p:spPr>
          <a:xfrm>
            <a:off x="610235" y="3288665"/>
            <a:ext cx="11059160" cy="860425"/>
          </a:xfrm>
          <a:prstGeom prst="rect">
            <a:avLst/>
          </a:prstGeom>
          <a:noFill/>
        </p:spPr>
        <p:txBody>
          <a:bodyPr wrap="square" rtlCol="0" anchor="t">
            <a:spAutoFit/>
          </a:bodyPr>
          <a:lstStyle/>
          <a:p>
            <a:r>
              <a:rPr lang="en-US" altLang="zh-CN" sz="2500" i="1" dirty="0">
                <a:solidFill>
                  <a:srgbClr val="0070C0"/>
                </a:solidFill>
                <a:latin typeface="Calibri" panose="020F0502020204030204" charset="0"/>
                <a:ea typeface="黑体" panose="02010609060101010101" pitchFamily="49" charset="-122"/>
                <a:cs typeface="Calibri" panose="020F0502020204030204" charset="0"/>
              </a:rPr>
              <a:t>P(S</a:t>
            </a:r>
            <a:r>
              <a:rPr lang="en-US" altLang="zh-CN" sz="2500" i="1" baseline="-25000" dirty="0">
                <a:solidFill>
                  <a:srgbClr val="0070C0"/>
                </a:solidFill>
                <a:latin typeface="Calibri" panose="020F0502020204030204" charset="0"/>
                <a:ea typeface="黑体" panose="02010609060101010101" pitchFamily="49" charset="-122"/>
                <a:cs typeface="Calibri" panose="020F0502020204030204" charset="0"/>
              </a:rPr>
              <a:t>i</a:t>
            </a:r>
            <a:r>
              <a:rPr lang="en-US" altLang="zh-CN" sz="2500" dirty="0">
                <a:solidFill>
                  <a:srgbClr val="0070C0"/>
                </a:solidFill>
                <a:latin typeface="黑体" panose="02010609060101010101" pitchFamily="49" charset="-122"/>
                <a:ea typeface="黑体" panose="02010609060101010101" pitchFamily="49" charset="-122"/>
                <a:cs typeface="黑体" panose="02010609060101010101" pitchFamily="49" charset="-122"/>
              </a:rPr>
              <a:t>)=P(</a:t>
            </a:r>
            <a:r>
              <a:rPr lang="zh-CN" altLang="en-US" sz="2500" dirty="0">
                <a:solidFill>
                  <a:srgbClr val="0070C0"/>
                </a:solidFill>
                <a:latin typeface="黑体" panose="02010609060101010101" pitchFamily="49" charset="-122"/>
                <a:ea typeface="黑体" panose="02010609060101010101" pitchFamily="49" charset="-122"/>
                <a:cs typeface="黑体" panose="02010609060101010101" pitchFamily="49" charset="-122"/>
              </a:rPr>
              <a:t>我喜欢自然语言处理</a:t>
            </a:r>
            <a:r>
              <a:rPr lang="en-US" altLang="zh-CN" sz="2500" dirty="0">
                <a:solidFill>
                  <a:srgbClr val="0070C0"/>
                </a:solidFill>
                <a:latin typeface="黑体" panose="02010609060101010101" pitchFamily="49" charset="-122"/>
                <a:ea typeface="黑体" panose="02010609060101010101" pitchFamily="49" charset="-122"/>
                <a:cs typeface="黑体" panose="02010609060101010101" pitchFamily="49" charset="-122"/>
              </a:rPr>
              <a:t>)=</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rPr>
              <a:t>我</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rPr>
              <a:t>喜欢</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rPr>
              <a:t>我</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自然</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我，喜欢</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语言</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我，喜欢，自然</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处理</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我，喜欢，自然，语言</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p>
        </p:txBody>
      </p:sp>
      <mc:AlternateContent xmlns:mc="http://schemas.openxmlformats.org/markup-compatibility/2006" xmlns:a14="http://schemas.microsoft.com/office/drawing/2010/main">
        <mc:Choice Requires="a14">
          <p:sp>
            <p:nvSpPr>
              <p:cNvPr id="14" name="文本框 13"/>
              <p:cNvSpPr txBox="1"/>
              <p:nvPr/>
            </p:nvSpPr>
            <p:spPr>
              <a:xfrm>
                <a:off x="609600" y="5088255"/>
                <a:ext cx="10300970" cy="559435"/>
              </a:xfrm>
              <a:prstGeom prst="rect">
                <a:avLst/>
              </a:prstGeom>
              <a:noFill/>
            </p:spPr>
            <p:txBody>
              <a:bodyPr wrap="square" rtlCol="0" anchor="t">
                <a:spAutoFit/>
              </a:bodyPr>
              <a:lstStyle/>
              <a:p>
                <a:r>
                  <a:rPr lang="en-US" altLang="zh-CN" sz="2500" b="1" i="1" dirty="0">
                    <a:latin typeface="Calibri" panose="020F0502020204030204" charset="0"/>
                    <a:ea typeface="黑体" panose="02010609060101010101" pitchFamily="49" charset="-122"/>
                    <a:cs typeface="Calibri" panose="020F0502020204030204" charset="0"/>
                  </a:rPr>
                  <a:t>P(S</a:t>
                </a:r>
                <a:r>
                  <a:rPr lang="en-US" altLang="zh-CN" sz="2500" b="1" i="1" baseline="-25000" dirty="0">
                    <a:latin typeface="Calibri" panose="020F0502020204030204" charset="0"/>
                    <a:ea typeface="黑体" panose="02010609060101010101" pitchFamily="49" charset="-122"/>
                    <a:cs typeface="Calibri" panose="020F0502020204030204" charset="0"/>
                  </a:rPr>
                  <a:t>i</a:t>
                </a:r>
                <a:r>
                  <a:rPr lang="en-US" altLang="zh-CN" sz="2500" b="1" i="1" dirty="0">
                    <a:latin typeface="Calibri" panose="020F0502020204030204" charset="0"/>
                    <a:ea typeface="黑体" panose="02010609060101010101" pitchFamily="49" charset="-122"/>
                    <a:cs typeface="Calibri" panose="020F0502020204030204" charset="0"/>
                  </a:rPr>
                  <a:t>)=P(x</a:t>
                </a:r>
                <a:r>
                  <a:rPr lang="en-US" altLang="zh-CN" sz="2500" b="1" i="1" baseline="-25000" dirty="0">
                    <a:latin typeface="Calibri" panose="020F0502020204030204" charset="0"/>
                    <a:ea typeface="黑体" panose="02010609060101010101" pitchFamily="49" charset="-122"/>
                    <a:cs typeface="Calibri" panose="020F0502020204030204" charset="0"/>
                  </a:rPr>
                  <a:t>0</a:t>
                </a:r>
                <a:r>
                  <a:rPr lang="en-US" altLang="zh-CN" sz="2500" b="1" i="1" dirty="0">
                    <a:latin typeface="Calibri" panose="020F0502020204030204" charset="0"/>
                    <a:ea typeface="黑体" panose="02010609060101010101" pitchFamily="49" charset="-122"/>
                    <a:cs typeface="Calibri" panose="020F0502020204030204" charset="0"/>
                  </a:rPr>
                  <a:t>, x</a:t>
                </a:r>
                <a:r>
                  <a:rPr lang="en-US" altLang="zh-CN" sz="2500" b="1" i="1" baseline="-25000" dirty="0">
                    <a:latin typeface="Calibri" panose="020F0502020204030204" charset="0"/>
                    <a:ea typeface="黑体" panose="02010609060101010101" pitchFamily="49" charset="-122"/>
                    <a:cs typeface="Calibri" panose="020F0502020204030204" charset="0"/>
                  </a:rPr>
                  <a:t>1</a:t>
                </a:r>
                <a:r>
                  <a:rPr lang="en-US" altLang="zh-CN" sz="2500" b="1" i="1" dirty="0">
                    <a:latin typeface="Calibri" panose="020F0502020204030204" charset="0"/>
                    <a:ea typeface="黑体" panose="02010609060101010101" pitchFamily="49" charset="-122"/>
                    <a:cs typeface="Calibri" panose="020F0502020204030204" charset="0"/>
                  </a:rPr>
                  <a:t>, ..., </a:t>
                </a:r>
                <a:r>
                  <a:rPr lang="en-US" altLang="zh-CN" sz="2500" b="1" i="1" dirty="0" err="1">
                    <a:latin typeface="Calibri" panose="020F0502020204030204" charset="0"/>
                    <a:ea typeface="黑体" panose="02010609060101010101" pitchFamily="49" charset="-122"/>
                    <a:cs typeface="Calibri" panose="020F0502020204030204" charset="0"/>
                  </a:rPr>
                  <a:t>x</a:t>
                </a:r>
                <a:r>
                  <a:rPr lang="en-US" altLang="zh-CN" sz="2500" b="1" i="1" baseline="-25000" dirty="0" err="1">
                    <a:latin typeface="Calibri" panose="020F0502020204030204" charset="0"/>
                    <a:ea typeface="黑体" panose="02010609060101010101" pitchFamily="49" charset="-122"/>
                    <a:cs typeface="Calibri" panose="020F0502020204030204" charset="0"/>
                  </a:rPr>
                  <a:t>T</a:t>
                </a:r>
                <a:r>
                  <a:rPr lang="en-US" altLang="zh-CN" sz="2500" b="1" i="1" dirty="0">
                    <a:latin typeface="Calibri" panose="020F0502020204030204" charset="0"/>
                    <a:ea typeface="黑体" panose="02010609060101010101" pitchFamily="49" charset="-122"/>
                    <a:cs typeface="Calibri" panose="020F0502020204030204" charset="0"/>
                  </a:rPr>
                  <a:t>)=P(</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0</a:t>
                </a:r>
                <a:r>
                  <a:rPr lang="en-US" altLang="zh-CN" sz="2500" b="1" i="1" dirty="0">
                    <a:latin typeface="Calibri" panose="020F0502020204030204" charset="0"/>
                    <a:ea typeface="黑体" panose="02010609060101010101" pitchFamily="49" charset="-122"/>
                    <a:cs typeface="Calibri" panose="020F0502020204030204" charset="0"/>
                  </a:rPr>
                  <a:t>)P(</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1</a:t>
                </a:r>
                <a:r>
                  <a:rPr lang="en-US" altLang="zh-CN" sz="2500" b="1" dirty="0">
                    <a:latin typeface="Calibri" panose="020F0502020204030204" charset="0"/>
                    <a:ea typeface="黑体" panose="02010609060101010101" pitchFamily="49" charset="-122"/>
                    <a:cs typeface="Calibri" panose="020F0502020204030204" charset="0"/>
                    <a:sym typeface="+mn-ea"/>
                  </a:rPr>
                  <a:t>|</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0</a:t>
                </a:r>
                <a:r>
                  <a:rPr lang="en-US" altLang="zh-CN" sz="2500" b="1" i="1" dirty="0">
                    <a:latin typeface="Calibri" panose="020F0502020204030204" charset="0"/>
                    <a:ea typeface="黑体" panose="02010609060101010101" pitchFamily="49" charset="-122"/>
                    <a:cs typeface="Calibri" panose="020F0502020204030204" charset="0"/>
                  </a:rPr>
                  <a:t>)</a:t>
                </a:r>
                <a:r>
                  <a:rPr lang="en-US" altLang="zh-CN" sz="2500" b="1" i="1" dirty="0">
                    <a:latin typeface="Calibri" panose="020F0502020204030204" charset="0"/>
                    <a:ea typeface="黑体" panose="02010609060101010101" pitchFamily="49" charset="-122"/>
                    <a:cs typeface="Calibri" panose="020F0502020204030204" charset="0"/>
                    <a:sym typeface="+mn-ea"/>
                  </a:rPr>
                  <a:t>P(x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2</a:t>
                </a:r>
                <a:r>
                  <a:rPr lang="en-US" altLang="zh-CN" sz="2500" b="1" dirty="0">
                    <a:latin typeface="Calibri" panose="020F0502020204030204" charset="0"/>
                    <a:ea typeface="黑体" panose="02010609060101010101" pitchFamily="49" charset="-122"/>
                    <a:cs typeface="Calibri" panose="020F0502020204030204" charset="0"/>
                    <a:sym typeface="+mn-ea"/>
                  </a:rPr>
                  <a:t>|</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1</a:t>
                </a:r>
                <a:r>
                  <a:rPr lang="en-US" altLang="zh-CN" sz="2500" b="1" i="1" dirty="0">
                    <a:latin typeface="Calibri" panose="020F0502020204030204" charset="0"/>
                    <a:ea typeface="黑体" panose="02010609060101010101" pitchFamily="49" charset="-122"/>
                    <a:cs typeface="Calibri" panose="020F0502020204030204" charset="0"/>
                    <a:sym typeface="+mn-ea"/>
                  </a:rPr>
                  <a:t>)...P(x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T</a:t>
                </a:r>
                <a:r>
                  <a:rPr lang="en-US" altLang="zh-CN" sz="2500" b="1" dirty="0">
                    <a:latin typeface="Calibri" panose="020F0502020204030204" charset="0"/>
                    <a:ea typeface="黑体" panose="02010609060101010101" pitchFamily="49" charset="-122"/>
                    <a:cs typeface="Calibri" panose="020F0502020204030204" charset="0"/>
                    <a:sym typeface="+mn-ea"/>
                  </a:rPr>
                  <a:t>|</a:t>
                </a:r>
                <a:r>
                  <a:rPr lang="en-US" altLang="zh-CN" sz="2500" b="1" i="1" dirty="0">
                    <a:latin typeface="Calibri" panose="020F0502020204030204" charset="0"/>
                    <a:ea typeface="黑体" panose="02010609060101010101" pitchFamily="49" charset="-122"/>
                    <a:cs typeface="Calibri" panose="020F0502020204030204" charset="0"/>
                    <a:sym typeface="+mn-ea"/>
                  </a:rPr>
                  <a:t>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T-1</a:t>
                </a:r>
                <a:r>
                  <a:rPr lang="en-US" altLang="zh-CN" sz="2500" b="1" i="1" dirty="0">
                    <a:latin typeface="Calibri" panose="020F0502020204030204" charset="0"/>
                    <a:ea typeface="黑体" panose="02010609060101010101" pitchFamily="49" charset="-122"/>
                    <a:cs typeface="Calibri" panose="020F0502020204030204" charset="0"/>
                    <a:sym typeface="+mn-ea"/>
                  </a:rPr>
                  <a:t>)=P(x</a:t>
                </a:r>
                <a:r>
                  <a:rPr lang="en-US" altLang="zh-CN" sz="2500" b="1" i="1" baseline="-25000" dirty="0">
                    <a:latin typeface="Calibri" panose="020F0502020204030204" charset="0"/>
                    <a:ea typeface="黑体" panose="02010609060101010101" pitchFamily="49" charset="-122"/>
                    <a:cs typeface="Calibri" panose="020F0502020204030204" charset="0"/>
                    <a:sym typeface="+mn-ea"/>
                  </a:rPr>
                  <a:t>0</a:t>
                </a:r>
                <a:r>
                  <a:rPr lang="en-US" altLang="zh-CN" sz="2500" b="1" i="1" dirty="0">
                    <a:latin typeface="Calibri" panose="020F0502020204030204" charset="0"/>
                    <a:ea typeface="黑体" panose="02010609060101010101" pitchFamily="49" charset="-122"/>
                    <a:cs typeface="Calibri" panose="020F0502020204030204" charset="0"/>
                    <a:sym typeface="+mn-ea"/>
                  </a:rPr>
                  <a:t>)</a:t>
                </a:r>
                <a14:m>
                  <m:oMath xmlns:m="http://schemas.openxmlformats.org/officeDocument/2006/math">
                    <m:nary>
                      <m:naryPr>
                        <m:chr m:val="∏"/>
                        <m:limLoc m:val="subSup"/>
                        <m:ctrlP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ctrlPr>
                      </m:naryPr>
                      <m:sub>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𝒊</m:t>
                        </m:r>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m:t>
                        </m:r>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𝟎</m:t>
                        </m:r>
                      </m:sub>
                      <m:sup>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𝑻</m:t>
                        </m:r>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m:t>
                        </m:r>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𝟏</m:t>
                        </m:r>
                      </m:sup>
                      <m:e>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𝑷</m:t>
                        </m:r>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m:t>
                        </m:r>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𝒙𝒊</m:t>
                        </m:r>
                        <m:r>
                          <a:rPr lang="en-US" altLang="zh-CN" sz="2500" b="1" i="1" baseline="-25000">
                            <a:latin typeface="Cambria Math" panose="02040503050406030204" pitchFamily="18" charset="0"/>
                            <a:ea typeface="黑体" panose="02010609060101010101" pitchFamily="49" charset="-122"/>
                            <a:cs typeface="Cambria Math" panose="02040503050406030204" pitchFamily="18" charset="0"/>
                            <a:sym typeface="+mn-ea"/>
                          </a:rPr>
                          <m:t>+</m:t>
                        </m:r>
                        <m:r>
                          <a:rPr lang="en-US" altLang="zh-CN" sz="2500" b="1" i="1" baseline="-25000">
                            <a:latin typeface="Cambria Math" panose="02040503050406030204" pitchFamily="18" charset="0"/>
                            <a:ea typeface="黑体" panose="02010609060101010101" pitchFamily="49" charset="-122"/>
                            <a:cs typeface="Cambria Math" panose="02040503050406030204" pitchFamily="18" charset="0"/>
                            <a:sym typeface="+mn-ea"/>
                          </a:rPr>
                          <m:t>𝟏</m:t>
                        </m:r>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m:t>
                        </m:r>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𝒙𝒊</m:t>
                        </m:r>
                        <m:r>
                          <a:rPr lang="en-US" altLang="zh-CN" sz="2500" b="1" i="1">
                            <a:latin typeface="Cambria Math" panose="02040503050406030204" pitchFamily="18" charset="0"/>
                            <a:ea typeface="黑体" panose="02010609060101010101" pitchFamily="49" charset="-122"/>
                            <a:cs typeface="Cambria Math" panose="02040503050406030204" pitchFamily="18" charset="0"/>
                            <a:sym typeface="+mn-ea"/>
                          </a:rPr>
                          <m:t>)</m:t>
                        </m:r>
                      </m:e>
                    </m:nary>
                  </m:oMath>
                </a14:m>
                <a:endParaRPr lang="en-US" altLang="zh-CN" sz="2500" b="1" i="1" dirty="0">
                  <a:latin typeface="Calibri" panose="020F0502020204030204" charset="0"/>
                  <a:ea typeface="黑体" panose="02010609060101010101" pitchFamily="49" charset="-122"/>
                  <a:cs typeface="Calibri" panose="020F0502020204030204"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09600" y="5088255"/>
                <a:ext cx="10300970" cy="559435"/>
              </a:xfrm>
              <a:prstGeom prst="rect">
                <a:avLst/>
              </a:prstGeom>
              <a:blipFill rotWithShape="1">
                <a:blip r:embed="rId3"/>
                <a:stretch>
                  <a:fillRect b="-2384"/>
                </a:stretch>
              </a:blipFill>
            </p:spPr>
            <p:txBody>
              <a:bodyPr/>
              <a:lstStyle/>
              <a:p>
                <a:r>
                  <a:rPr lang="zh-CN" altLang="en-US">
                    <a:noFill/>
                  </a:rPr>
                  <a:t> </a:t>
                </a:r>
              </a:p>
            </p:txBody>
          </p:sp>
        </mc:Fallback>
      </mc:AlternateContent>
      <p:sp>
        <p:nvSpPr>
          <p:cNvPr id="15" name="文本框 14"/>
          <p:cNvSpPr txBox="1"/>
          <p:nvPr/>
        </p:nvSpPr>
        <p:spPr>
          <a:xfrm>
            <a:off x="566420" y="5747385"/>
            <a:ext cx="11059160" cy="860425"/>
          </a:xfrm>
          <a:prstGeom prst="rect">
            <a:avLst/>
          </a:prstGeom>
          <a:noFill/>
        </p:spPr>
        <p:txBody>
          <a:bodyPr wrap="square" rtlCol="0" anchor="t">
            <a:spAutoFit/>
          </a:bodyPr>
          <a:lstStyle/>
          <a:p>
            <a:r>
              <a:rPr lang="en-US" altLang="zh-CN" sz="2500" i="1" dirty="0">
                <a:solidFill>
                  <a:srgbClr val="0070C0"/>
                </a:solidFill>
                <a:latin typeface="Calibri" panose="020F0502020204030204" charset="0"/>
                <a:ea typeface="黑体" panose="02010609060101010101" pitchFamily="49" charset="-122"/>
                <a:cs typeface="Calibri" panose="020F0502020204030204" charset="0"/>
              </a:rPr>
              <a:t>P(S</a:t>
            </a:r>
            <a:r>
              <a:rPr lang="en-US" altLang="zh-CN" sz="2500" i="1" baseline="-25000" dirty="0">
                <a:solidFill>
                  <a:srgbClr val="0070C0"/>
                </a:solidFill>
                <a:latin typeface="Calibri" panose="020F0502020204030204" charset="0"/>
                <a:ea typeface="黑体" panose="02010609060101010101" pitchFamily="49" charset="-122"/>
                <a:cs typeface="Calibri" panose="020F0502020204030204" charset="0"/>
              </a:rPr>
              <a:t>i</a:t>
            </a:r>
            <a:r>
              <a:rPr lang="en-US" altLang="zh-CN" sz="2500" dirty="0">
                <a:solidFill>
                  <a:srgbClr val="0070C0"/>
                </a:solidFill>
                <a:latin typeface="黑体" panose="02010609060101010101" pitchFamily="49" charset="-122"/>
                <a:ea typeface="黑体" panose="02010609060101010101" pitchFamily="49" charset="-122"/>
                <a:cs typeface="黑体" panose="02010609060101010101" pitchFamily="49" charset="-122"/>
              </a:rPr>
              <a:t>)=P(</a:t>
            </a:r>
            <a:r>
              <a:rPr lang="zh-CN" altLang="en-US" sz="2500" dirty="0">
                <a:solidFill>
                  <a:srgbClr val="0070C0"/>
                </a:solidFill>
                <a:latin typeface="黑体" panose="02010609060101010101" pitchFamily="49" charset="-122"/>
                <a:ea typeface="黑体" panose="02010609060101010101" pitchFamily="49" charset="-122"/>
                <a:cs typeface="黑体" panose="02010609060101010101" pitchFamily="49" charset="-122"/>
              </a:rPr>
              <a:t>我喜欢自然语言处理</a:t>
            </a:r>
            <a:r>
              <a:rPr lang="en-US" altLang="zh-CN" sz="2500" dirty="0">
                <a:solidFill>
                  <a:srgbClr val="0070C0"/>
                </a:solidFill>
                <a:latin typeface="黑体" panose="02010609060101010101" pitchFamily="49" charset="-122"/>
                <a:ea typeface="黑体" panose="02010609060101010101" pitchFamily="49" charset="-122"/>
                <a:cs typeface="黑体" panose="02010609060101010101" pitchFamily="49" charset="-122"/>
              </a:rPr>
              <a:t>)=</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rPr>
              <a:t>我</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rPr>
              <a:t>喜欢</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rPr>
              <a:t>我</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自然</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喜欢</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自然</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喜欢</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语言</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自然</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处理</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语言</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p>
        </p:txBody>
      </p:sp>
      <p:sp>
        <p:nvSpPr>
          <p:cNvPr id="17" name="文本框 16"/>
          <p:cNvSpPr txBox="1"/>
          <p:nvPr/>
        </p:nvSpPr>
        <p:spPr>
          <a:xfrm>
            <a:off x="610235" y="2186940"/>
            <a:ext cx="11059160" cy="475615"/>
          </a:xfrm>
          <a:prstGeom prst="rect">
            <a:avLst/>
          </a:prstGeom>
          <a:noFill/>
        </p:spPr>
        <p:txBody>
          <a:bodyPr wrap="square" rtlCol="0" anchor="t">
            <a:spAutoFit/>
          </a:bodyPr>
          <a:lstStyle/>
          <a:p>
            <a:r>
              <a:rPr lang="en-US" altLang="zh-CN" sz="2500" i="1" dirty="0">
                <a:solidFill>
                  <a:srgbClr val="0070C0"/>
                </a:solidFill>
                <a:latin typeface="Calibri" panose="020F0502020204030204" charset="0"/>
                <a:ea typeface="黑体" panose="02010609060101010101" pitchFamily="49" charset="-122"/>
                <a:cs typeface="Calibri" panose="020F0502020204030204" charset="0"/>
              </a:rPr>
              <a:t>P(S</a:t>
            </a:r>
            <a:r>
              <a:rPr lang="en-US" altLang="zh-CN" sz="2500" i="1" baseline="-25000" dirty="0">
                <a:solidFill>
                  <a:srgbClr val="0070C0"/>
                </a:solidFill>
                <a:latin typeface="Calibri" panose="020F0502020204030204" charset="0"/>
                <a:ea typeface="黑体" panose="02010609060101010101" pitchFamily="49" charset="-122"/>
                <a:cs typeface="Calibri" panose="020F0502020204030204" charset="0"/>
              </a:rPr>
              <a:t>i</a:t>
            </a:r>
            <a:r>
              <a:rPr lang="en-US" altLang="zh-CN" sz="2500" dirty="0">
                <a:solidFill>
                  <a:srgbClr val="0070C0"/>
                </a:solidFill>
                <a:latin typeface="黑体" panose="02010609060101010101" pitchFamily="49" charset="-122"/>
                <a:ea typeface="黑体" panose="02010609060101010101" pitchFamily="49" charset="-122"/>
                <a:cs typeface="黑体" panose="02010609060101010101" pitchFamily="49" charset="-122"/>
              </a:rPr>
              <a:t>)=P(</a:t>
            </a:r>
            <a:r>
              <a:rPr lang="zh-CN" altLang="en-US" sz="2500" dirty="0">
                <a:solidFill>
                  <a:srgbClr val="0070C0"/>
                </a:solidFill>
                <a:latin typeface="黑体" panose="02010609060101010101" pitchFamily="49" charset="-122"/>
                <a:ea typeface="黑体" panose="02010609060101010101" pitchFamily="49" charset="-122"/>
                <a:cs typeface="黑体" panose="02010609060101010101" pitchFamily="49" charset="-122"/>
              </a:rPr>
              <a:t>我喜欢自然语言处理</a:t>
            </a:r>
            <a:r>
              <a:rPr lang="en-US" altLang="zh-CN" sz="2500" dirty="0">
                <a:solidFill>
                  <a:srgbClr val="0070C0"/>
                </a:solidFill>
                <a:latin typeface="黑体" panose="02010609060101010101" pitchFamily="49" charset="-122"/>
                <a:ea typeface="黑体" panose="02010609060101010101" pitchFamily="49" charset="-122"/>
                <a:cs typeface="黑体" panose="02010609060101010101" pitchFamily="49" charset="-122"/>
              </a:rPr>
              <a:t>)=</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rPr>
              <a:t>我</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rPr>
              <a:t>喜欢</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自然</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语言</a:t>
            </a:r>
            <a:r>
              <a:rPr lang="en-US" altLang="zh-CN"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a:t>
            </a:r>
            <a:r>
              <a:rPr lang="zh-CN" altLang="en-US" sz="25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处理）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4" grpId="2"/>
      <p:bldP spid="11" grpId="1"/>
      <p:bldP spid="11" grpId="2"/>
      <p:bldP spid="12" grpId="1"/>
      <p:bldP spid="12" grpId="2"/>
      <p:bldP spid="13" grpId="1"/>
      <p:bldP spid="13" grpId="2"/>
      <p:bldP spid="14" grpId="1"/>
      <p:bldP spid="14" grpId="2"/>
      <p:bldP spid="15" grpId="1"/>
      <p:bldP spid="15" grpId="2"/>
      <p:bldP spid="17" grpId="1"/>
      <p:bldP spid="17"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000" b="1">
                <a:sym typeface="+mn-ea"/>
              </a:rPr>
              <a:t>N-gram model</a:t>
            </a:r>
            <a:r>
              <a:rPr lang="en-US" altLang="zh-CN" sz="3000" b="1"/>
              <a:t/>
            </a:r>
            <a:br>
              <a:rPr lang="en-US" altLang="zh-CN" sz="3000" b="1"/>
            </a:br>
            <a:endParaRPr lang="zh-CN" altLang="en-US"/>
          </a:p>
        </p:txBody>
      </p:sp>
      <p:sp>
        <p:nvSpPr>
          <p:cNvPr id="3" name="文本框 2"/>
          <p:cNvSpPr txBox="1"/>
          <p:nvPr/>
        </p:nvSpPr>
        <p:spPr>
          <a:xfrm>
            <a:off x="483235" y="1485265"/>
            <a:ext cx="11285855" cy="4661535"/>
          </a:xfrm>
          <a:prstGeom prst="rect">
            <a:avLst/>
          </a:prstGeom>
          <a:noFill/>
        </p:spPr>
        <p:txBody>
          <a:bodyPr wrap="square" rtlCol="0" anchor="t">
            <a:spAutoFit/>
          </a:bodyPr>
          <a:lstStyle/>
          <a:p>
            <a:pPr>
              <a:lnSpc>
                <a:spcPct val="150000"/>
              </a:lnSpc>
            </a:pPr>
            <a:r>
              <a:rPr lang="zh-CN" altLang="en-US" sz="2200" b="1">
                <a:latin typeface="黑体" panose="02010609060101010101" pitchFamily="49" charset="-122"/>
                <a:ea typeface="黑体" panose="02010609060101010101" pitchFamily="49" charset="-122"/>
                <a:cs typeface="黑体" panose="02010609060101010101" pitchFamily="49" charset="-122"/>
              </a:rPr>
              <a:t>问题：</a:t>
            </a:r>
          </a:p>
          <a:p>
            <a:pPr marL="457200" indent="-457200">
              <a:lnSpc>
                <a:spcPct val="150000"/>
              </a:lnSpc>
              <a:buAutoNum type="arabicPeriod"/>
            </a:pPr>
            <a:r>
              <a:rPr lang="zh-CN" altLang="en-US" sz="2200">
                <a:latin typeface="黑体" panose="02010609060101010101" pitchFamily="49" charset="-122"/>
                <a:ea typeface="黑体" panose="02010609060101010101" pitchFamily="49" charset="-122"/>
                <a:cs typeface="黑体" panose="02010609060101010101" pitchFamily="49" charset="-122"/>
              </a:rPr>
              <a:t>很多情况下</a:t>
            </a:r>
            <a:r>
              <a:rPr lang="en-US" altLang="zh-CN" sz="2200" b="1" i="1">
                <a:solidFill>
                  <a:srgbClr val="FF0000"/>
                </a:solidFill>
                <a:latin typeface="Calibri" panose="020F0502020204030204" charset="0"/>
                <a:ea typeface="黑体" panose="02010609060101010101" pitchFamily="49" charset="-122"/>
                <a:cs typeface="Calibri" panose="020F0502020204030204" charset="0"/>
              </a:rPr>
              <a:t>C(x</a:t>
            </a:r>
            <a:r>
              <a:rPr lang="en-US" altLang="zh-CN" sz="2200" b="1" i="1" baseline="-25000">
                <a:solidFill>
                  <a:srgbClr val="FF0000"/>
                </a:solidFill>
                <a:latin typeface="Calibri" panose="020F0502020204030204" charset="0"/>
                <a:ea typeface="黑体" panose="02010609060101010101" pitchFamily="49" charset="-122"/>
                <a:cs typeface="Calibri" panose="020F0502020204030204" charset="0"/>
              </a:rPr>
              <a:t>i+1</a:t>
            </a:r>
            <a:r>
              <a:rPr lang="en-US" altLang="zh-CN" sz="2200" b="1" i="1">
                <a:solidFill>
                  <a:srgbClr val="FF0000"/>
                </a:solidFill>
                <a:latin typeface="Calibri" panose="020F0502020204030204" charset="0"/>
                <a:ea typeface="黑体" panose="02010609060101010101" pitchFamily="49" charset="-122"/>
                <a:cs typeface="Calibri" panose="020F0502020204030204" charset="0"/>
              </a:rPr>
              <a:t>,x</a:t>
            </a:r>
            <a:r>
              <a:rPr lang="en-US" altLang="zh-CN" sz="2200" b="1" i="1" baseline="-25000">
                <a:solidFill>
                  <a:srgbClr val="FF0000"/>
                </a:solidFill>
                <a:latin typeface="Calibri" panose="020F0502020204030204" charset="0"/>
                <a:ea typeface="黑体" panose="02010609060101010101" pitchFamily="49" charset="-122"/>
                <a:cs typeface="Calibri" panose="020F0502020204030204" charset="0"/>
              </a:rPr>
              <a:t>i</a:t>
            </a:r>
            <a:r>
              <a:rPr lang="en-US" altLang="zh-CN" sz="2200" b="1" i="1">
                <a:solidFill>
                  <a:srgbClr val="FF0000"/>
                </a:solidFill>
                <a:latin typeface="Calibri" panose="020F0502020204030204" charset="0"/>
                <a:ea typeface="黑体" panose="02010609060101010101" pitchFamily="49" charset="-122"/>
                <a:cs typeface="Calibri" panose="020F0502020204030204" charset="0"/>
              </a:rPr>
              <a:t>)</a:t>
            </a: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的计算会遇到特别多零值</a:t>
            </a:r>
            <a:r>
              <a:rPr lang="zh-CN" altLang="en-US" sz="2200">
                <a:latin typeface="黑体" panose="02010609060101010101" pitchFamily="49" charset="-122"/>
                <a:ea typeface="黑体" panose="02010609060101010101" pitchFamily="49" charset="-122"/>
                <a:cs typeface="黑体" panose="02010609060101010101" pitchFamily="49" charset="-122"/>
              </a:rPr>
              <a:t>，尤其是在n取值比较大的情况下，这种数据稀疏导致的计算为0的现象变得特别严重。所以统计语言模型中一个很重要的方向便是设计各种</a:t>
            </a:r>
            <a:r>
              <a:rPr lang="zh-CN" altLang="en-US" sz="2200" b="1">
                <a:latin typeface="黑体" panose="02010609060101010101" pitchFamily="49" charset="-122"/>
                <a:ea typeface="黑体" panose="02010609060101010101" pitchFamily="49" charset="-122"/>
                <a:cs typeface="黑体" panose="02010609060101010101" pitchFamily="49" charset="-122"/>
              </a:rPr>
              <a:t>平滑方法</a:t>
            </a:r>
            <a:r>
              <a:rPr lang="zh-CN" altLang="en-US" sz="2200">
                <a:latin typeface="黑体" panose="02010609060101010101" pitchFamily="49" charset="-122"/>
                <a:ea typeface="黑体" panose="02010609060101010101" pitchFamily="49" charset="-122"/>
                <a:cs typeface="黑体" panose="02010609060101010101" pitchFamily="49" charset="-122"/>
              </a:rPr>
              <a:t>来处理这种情况。</a:t>
            </a:r>
          </a:p>
          <a:p>
            <a:pPr marL="457200" indent="-457200">
              <a:lnSpc>
                <a:spcPct val="150000"/>
              </a:lnSpc>
              <a:buAutoNum type="arabicPeriod"/>
            </a:pPr>
            <a:r>
              <a:rPr lang="zh-CN" altLang="en-US" sz="2200">
                <a:latin typeface="黑体" panose="02010609060101010101" pitchFamily="49" charset="-122"/>
                <a:ea typeface="黑体" panose="02010609060101010101" pitchFamily="49" charset="-122"/>
                <a:cs typeface="黑体" panose="02010609060101010101" pitchFamily="49" charset="-122"/>
              </a:rPr>
              <a:t>基于统计的语言模型</a:t>
            </a: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无法把n取得很大</a:t>
            </a:r>
            <a:r>
              <a:rPr lang="zh-CN" altLang="en-US" sz="2200">
                <a:latin typeface="黑体" panose="02010609060101010101" pitchFamily="49" charset="-122"/>
                <a:ea typeface="黑体" panose="02010609060101010101" pitchFamily="49" charset="-122"/>
                <a:cs typeface="黑体" panose="02010609060101010101" pitchFamily="49" charset="-122"/>
              </a:rPr>
              <a:t>，一般来说在3-gram比较常见，再大的话，计算复杂度会指数上升。这个问题的存在导致统计语言模型</a:t>
            </a:r>
            <a:r>
              <a:rPr lang="zh-CN" altLang="en-US" sz="2200" b="1">
                <a:latin typeface="黑体" panose="02010609060101010101" pitchFamily="49" charset="-122"/>
                <a:ea typeface="黑体" panose="02010609060101010101" pitchFamily="49" charset="-122"/>
                <a:cs typeface="黑体" panose="02010609060101010101" pitchFamily="49" charset="-122"/>
              </a:rPr>
              <a:t>无法建模语言中上下文较长的依赖关系。</a:t>
            </a:r>
          </a:p>
          <a:p>
            <a:pPr marL="457200" indent="-457200">
              <a:lnSpc>
                <a:spcPct val="150000"/>
              </a:lnSpc>
              <a:buAutoNum type="arabicPeriod"/>
            </a:pPr>
            <a:r>
              <a:rPr lang="zh-CN" altLang="en-US" sz="2200">
                <a:latin typeface="黑体" panose="02010609060101010101" pitchFamily="49" charset="-122"/>
                <a:ea typeface="黑体" panose="02010609060101010101" pitchFamily="49" charset="-122"/>
                <a:cs typeface="黑体" panose="02010609060101010101" pitchFamily="49" charset="-122"/>
              </a:rPr>
              <a:t>高度依赖语料库，</a:t>
            </a: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泛化能力差</a:t>
            </a:r>
            <a:endParaRPr lang="zh-CN" altLang="en-US" sz="2200">
              <a:latin typeface="黑体" panose="02010609060101010101" pitchFamily="49" charset="-122"/>
              <a:ea typeface="黑体" panose="02010609060101010101" pitchFamily="49" charset="-122"/>
              <a:cs typeface="黑体" panose="02010609060101010101" pitchFamily="49" charset="-122"/>
            </a:endParaRPr>
          </a:p>
          <a:p>
            <a:pPr marL="457200" indent="-457200">
              <a:lnSpc>
                <a:spcPct val="150000"/>
              </a:lnSpc>
              <a:buAutoNum type="arabicPeriod"/>
            </a:pPr>
            <a:r>
              <a:rPr lang="zh-CN" altLang="en-US" sz="2200">
                <a:latin typeface="黑体" panose="02010609060101010101" pitchFamily="49" charset="-122"/>
                <a:ea typeface="黑体" panose="02010609060101010101" pitchFamily="49" charset="-122"/>
                <a:cs typeface="黑体" panose="02010609060101010101" pitchFamily="49" charset="-122"/>
              </a:rPr>
              <a:t>统计语言模型</a:t>
            </a:r>
            <a:r>
              <a:rPr lang="zh-CN" altLang="en-US" sz="2200" b="1">
                <a:solidFill>
                  <a:srgbClr val="FF0000"/>
                </a:solidFill>
                <a:latin typeface="黑体" panose="02010609060101010101" pitchFamily="49" charset="-122"/>
                <a:ea typeface="黑体" panose="02010609060101010101" pitchFamily="49" charset="-122"/>
                <a:cs typeface="黑体" panose="02010609060101010101" pitchFamily="49" charset="-122"/>
              </a:rPr>
              <a:t>无法表征词语之间的相似性</a:t>
            </a:r>
            <a:r>
              <a:rPr lang="zh-CN" altLang="en-US" sz="2200">
                <a:latin typeface="黑体" panose="02010609060101010101" pitchFamily="49" charset="-122"/>
                <a:ea typeface="黑体" panose="02010609060101010101" pitchFamily="49" charset="-122"/>
                <a:cs typeface="黑体" panose="02010609060101010101" pitchFamily="49" charset="-122"/>
              </a:rPr>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2001 Neural Net Language Model (NNLM)</a:t>
            </a:r>
          </a:p>
        </p:txBody>
      </p:sp>
      <p:sp>
        <p:nvSpPr>
          <p:cNvPr id="3" name="文本框 2"/>
          <p:cNvSpPr txBox="1"/>
          <p:nvPr/>
        </p:nvSpPr>
        <p:spPr>
          <a:xfrm>
            <a:off x="180340" y="6209030"/>
            <a:ext cx="6835602" cy="369332"/>
          </a:xfrm>
          <a:prstGeom prst="rect">
            <a:avLst/>
          </a:prstGeom>
          <a:noFill/>
        </p:spPr>
        <p:txBody>
          <a:bodyPr wrap="square" rtlCol="0" anchor="t">
            <a:spAutoFit/>
          </a:bodyPr>
          <a:lstStyle/>
          <a:p>
            <a:r>
              <a:rPr lang="en-US" altLang="zh-CN" dirty="0" err="1"/>
              <a:t>Src</a:t>
            </a:r>
            <a:r>
              <a:rPr lang="en-US" altLang="zh-CN" dirty="0"/>
              <a:t>:</a:t>
            </a:r>
            <a:r>
              <a:rPr lang="zh-CN" altLang="en-US" dirty="0"/>
              <a:t>Yoshua Bengio et.al. A Neural Probabilistic Language </a:t>
            </a:r>
            <a:r>
              <a:rPr lang="zh-CN" altLang="en-US" dirty="0" smtClean="0"/>
              <a:t>Model</a:t>
            </a:r>
            <a:endParaRPr lang="zh-CN" altLang="en-US" dirty="0"/>
          </a:p>
        </p:txBody>
      </p:sp>
      <p:pic>
        <p:nvPicPr>
          <p:cNvPr id="5" name="图片 4"/>
          <p:cNvPicPr>
            <a:picLocks noChangeAspect="1"/>
          </p:cNvPicPr>
          <p:nvPr/>
        </p:nvPicPr>
        <p:blipFill>
          <a:blip r:embed="rId2"/>
          <a:stretch>
            <a:fillRect/>
          </a:stretch>
        </p:blipFill>
        <p:spPr>
          <a:xfrm>
            <a:off x="5979795" y="1482725"/>
            <a:ext cx="6212205" cy="4726305"/>
          </a:xfrm>
          <a:prstGeom prst="rect">
            <a:avLst/>
          </a:prstGeom>
        </p:spPr>
      </p:pic>
      <p:pic>
        <p:nvPicPr>
          <p:cNvPr id="105" name="图片 104"/>
          <p:cNvPicPr/>
          <p:nvPr/>
        </p:nvPicPr>
        <p:blipFill>
          <a:blip r:embed="rId3" r:link="rId4"/>
          <a:stretch>
            <a:fillRect/>
          </a:stretch>
        </p:blipFill>
        <p:spPr>
          <a:xfrm>
            <a:off x="6096000" y="3429000"/>
            <a:ext cx="0" cy="0"/>
          </a:xfrm>
          <a:prstGeom prst="rect">
            <a:avLst/>
          </a:prstGeom>
          <a:noFill/>
          <a:ln w="9525">
            <a:noFill/>
          </a:ln>
        </p:spPr>
      </p:pic>
      <p:pic>
        <p:nvPicPr>
          <p:cNvPr id="6" name="图片 5"/>
          <p:cNvPicPr>
            <a:picLocks noChangeAspect="1"/>
          </p:cNvPicPr>
          <p:nvPr/>
        </p:nvPicPr>
        <p:blipFill>
          <a:blip r:embed="rId5"/>
          <a:stretch>
            <a:fillRect/>
          </a:stretch>
        </p:blipFill>
        <p:spPr>
          <a:xfrm>
            <a:off x="81280" y="1762125"/>
            <a:ext cx="6086475" cy="422211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2008 Multi-task Learning</a:t>
            </a:r>
          </a:p>
        </p:txBody>
      </p:sp>
      <p:sp>
        <p:nvSpPr>
          <p:cNvPr id="3" name="文本框 2"/>
          <p:cNvSpPr txBox="1"/>
          <p:nvPr/>
        </p:nvSpPr>
        <p:spPr>
          <a:xfrm>
            <a:off x="1440180" y="1226185"/>
            <a:ext cx="10078085" cy="1476375"/>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cs typeface="黑体" panose="02010609060101010101" pitchFamily="49" charset="-122"/>
              </a:rPr>
              <a:t>多任务学习是在多个任务上训练的模型之间共享参数的一种通用方法。</a:t>
            </a:r>
          </a:p>
          <a:p>
            <a:pPr marL="285750" indent="-28575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cs typeface="黑体" panose="02010609060101010101" pitchFamily="49" charset="-122"/>
              </a:rPr>
              <a:t>在2008年，Collobert 和 Weston 将多任务学习首次应用于 NLP 的神经网络。在他们的模型中，查询表（或单词嵌入矩阵）在两个接受不同任务训练的模型之间共享。</a:t>
            </a:r>
          </a:p>
        </p:txBody>
      </p:sp>
      <p:pic>
        <p:nvPicPr>
          <p:cNvPr id="100" name="图片 99"/>
          <p:cNvPicPr/>
          <p:nvPr/>
        </p:nvPicPr>
        <p:blipFill>
          <a:blip r:embed="rId2"/>
          <a:stretch>
            <a:fillRect/>
          </a:stretch>
        </p:blipFill>
        <p:spPr>
          <a:xfrm>
            <a:off x="1900555" y="2848610"/>
            <a:ext cx="7437120" cy="3341370"/>
          </a:xfrm>
          <a:prstGeom prst="rect">
            <a:avLst/>
          </a:prstGeom>
          <a:noFill/>
          <a:ln w="9525">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2013 Word Embeddings</a:t>
            </a:r>
          </a:p>
        </p:txBody>
      </p:sp>
      <p:sp>
        <p:nvSpPr>
          <p:cNvPr id="3" name="文本框 2"/>
          <p:cNvSpPr txBox="1"/>
          <p:nvPr/>
        </p:nvSpPr>
        <p:spPr>
          <a:xfrm>
            <a:off x="572770" y="1300480"/>
            <a:ext cx="11271885" cy="1753235"/>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Mikolov等人在2013年提出的创新技术是</a:t>
            </a:r>
            <a:r>
              <a:rPr lang="zh-CN" altLang="en-US" b="1">
                <a:solidFill>
                  <a:srgbClr val="FF0000"/>
                </a:solidFill>
                <a:latin typeface="Calibri" panose="020F0502020204030204" charset="0"/>
                <a:ea typeface="黑体" panose="02010609060101010101" pitchFamily="49" charset="-122"/>
                <a:cs typeface="Calibri" panose="020F0502020204030204" charset="0"/>
              </a:rPr>
              <a:t>通过去除隐藏层，逼近目标</a:t>
            </a:r>
            <a:r>
              <a:rPr lang="zh-CN" altLang="en-US">
                <a:latin typeface="Calibri" panose="020F0502020204030204" charset="0"/>
                <a:ea typeface="黑体" panose="02010609060101010101" pitchFamily="49" charset="-122"/>
                <a:cs typeface="Calibri" panose="020F0502020204030204" charset="0"/>
              </a:rPr>
              <a:t>，进而使这些单词嵌入的训练更加高效。虽然这些技术变更本质上很简单，但它们与高效的word2vec配合使用，便能使大规模的词嵌入训练成为可能。</a:t>
            </a: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Word2vec有两种风格，连续字袋 CBOW 和 skip-gram。不过他们的目标不同：一个是根据周围的单词预测中心单词，而另一个则相反。</a:t>
            </a:r>
          </a:p>
        </p:txBody>
      </p:sp>
      <p:pic>
        <p:nvPicPr>
          <p:cNvPr id="101" name="图片 100"/>
          <p:cNvPicPr/>
          <p:nvPr/>
        </p:nvPicPr>
        <p:blipFill>
          <a:blip r:embed="rId2"/>
          <a:stretch>
            <a:fillRect/>
          </a:stretch>
        </p:blipFill>
        <p:spPr>
          <a:xfrm>
            <a:off x="1841500" y="3237230"/>
            <a:ext cx="7509510" cy="3496945"/>
          </a:xfrm>
          <a:prstGeom prst="rect">
            <a:avLst/>
          </a:prstGeom>
          <a:noFill/>
          <a:ln w="9525">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2013 Neural Networks for NLP</a:t>
            </a:r>
          </a:p>
        </p:txBody>
      </p:sp>
      <p:sp>
        <p:nvSpPr>
          <p:cNvPr id="3" name="文本框 2"/>
          <p:cNvSpPr txBox="1"/>
          <p:nvPr/>
        </p:nvSpPr>
        <p:spPr>
          <a:xfrm>
            <a:off x="1350645" y="1350645"/>
            <a:ext cx="9777730" cy="922020"/>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2013 年和 2014 年是 NLP 问题开始引入神经网络模型的时期。</a:t>
            </a:r>
          </a:p>
          <a:p>
            <a:pPr marL="285750" indent="-285750" algn="l">
              <a:lnSpc>
                <a:spcPct val="150000"/>
              </a:lnSpc>
              <a:buClrTx/>
              <a:buSzTx/>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使用最广泛的三种主要的神经网络是：</a:t>
            </a:r>
            <a:r>
              <a:rPr lang="zh-CN" altLang="en-US" b="1">
                <a:solidFill>
                  <a:srgbClr val="FF0000"/>
                </a:solidFill>
                <a:latin typeface="Calibri" panose="020F0502020204030204" charset="0"/>
                <a:ea typeface="黑体" panose="02010609060101010101" pitchFamily="49" charset="-122"/>
                <a:cs typeface="Calibri" panose="020F0502020204030204" charset="0"/>
              </a:rPr>
              <a:t>循环神经网络、卷积神经网络和递归神经网络</a:t>
            </a:r>
            <a:r>
              <a:rPr lang="zh-CN" altLang="en-US">
                <a:latin typeface="Calibri" panose="020F0502020204030204" charset="0"/>
                <a:ea typeface="黑体" panose="02010609060101010101" pitchFamily="49" charset="-122"/>
                <a:cs typeface="Calibri" panose="020F0502020204030204" charset="0"/>
              </a:rPr>
              <a:t>。</a:t>
            </a:r>
          </a:p>
        </p:txBody>
      </p:sp>
      <p:pic>
        <p:nvPicPr>
          <p:cNvPr id="4" name="图片 3"/>
          <p:cNvPicPr>
            <a:picLocks noChangeAspect="1"/>
          </p:cNvPicPr>
          <p:nvPr/>
        </p:nvPicPr>
        <p:blipFill>
          <a:blip r:embed="rId2"/>
          <a:stretch>
            <a:fillRect/>
          </a:stretch>
        </p:blipFill>
        <p:spPr>
          <a:xfrm>
            <a:off x="1020445" y="2491740"/>
            <a:ext cx="9401175" cy="360045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000" b="1">
                <a:sym typeface="+mn-ea"/>
              </a:rPr>
              <a:t>2013 Neural Networks for NLP</a:t>
            </a:r>
            <a:endParaRPr lang="en-US" altLang="zh-CN" sz="3000" b="1"/>
          </a:p>
        </p:txBody>
      </p:sp>
      <p:pic>
        <p:nvPicPr>
          <p:cNvPr id="3" name="图片 2"/>
          <p:cNvPicPr>
            <a:picLocks noChangeAspect="1"/>
          </p:cNvPicPr>
          <p:nvPr/>
        </p:nvPicPr>
        <p:blipFill>
          <a:blip r:embed="rId2"/>
          <a:stretch>
            <a:fillRect/>
          </a:stretch>
        </p:blipFill>
        <p:spPr>
          <a:xfrm>
            <a:off x="982345" y="1594485"/>
            <a:ext cx="10353675" cy="427037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000" b="1">
                <a:sym typeface="+mn-ea"/>
              </a:rPr>
              <a:t>2013 Neural Networks for NLP</a:t>
            </a:r>
            <a:endParaRPr lang="en-US" altLang="zh-CN" sz="3000" b="1"/>
          </a:p>
        </p:txBody>
      </p:sp>
      <p:pic>
        <p:nvPicPr>
          <p:cNvPr id="3" name="图片 2"/>
          <p:cNvPicPr>
            <a:picLocks noChangeAspect="1"/>
          </p:cNvPicPr>
          <p:nvPr/>
        </p:nvPicPr>
        <p:blipFill>
          <a:blip r:embed="rId2"/>
          <a:stretch>
            <a:fillRect/>
          </a:stretch>
        </p:blipFill>
        <p:spPr>
          <a:xfrm>
            <a:off x="2439035" y="1153160"/>
            <a:ext cx="6561455" cy="523811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2014 Seq2Seq Models</a:t>
            </a:r>
          </a:p>
        </p:txBody>
      </p:sp>
      <p:sp>
        <p:nvSpPr>
          <p:cNvPr id="3" name="文本框 2"/>
          <p:cNvSpPr txBox="1"/>
          <p:nvPr/>
        </p:nvSpPr>
        <p:spPr>
          <a:xfrm>
            <a:off x="843280" y="1233805"/>
            <a:ext cx="11010900" cy="1337945"/>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2014 年，Sutskever 等人提出了 </a:t>
            </a:r>
            <a:r>
              <a:rPr lang="zh-CN" altLang="en-US" b="1">
                <a:solidFill>
                  <a:srgbClr val="FF0000"/>
                </a:solidFill>
                <a:latin typeface="Calibri" panose="020F0502020204030204" charset="0"/>
                <a:ea typeface="黑体" panose="02010609060101010101" pitchFamily="49" charset="-122"/>
                <a:cs typeface="Calibri" panose="020F0502020204030204" charset="0"/>
              </a:rPr>
              <a:t>sequence-to-sequence 模型</a:t>
            </a:r>
            <a:r>
              <a:rPr lang="zh-CN" altLang="en-US">
                <a:latin typeface="Calibri" panose="020F0502020204030204" charset="0"/>
                <a:ea typeface="黑体" panose="02010609060101010101" pitchFamily="49" charset="-122"/>
                <a:cs typeface="Calibri" panose="020F0502020204030204" charset="0"/>
              </a:rPr>
              <a:t>。</a:t>
            </a: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在该框架中，</a:t>
            </a:r>
            <a:r>
              <a:rPr lang="en-US" altLang="zh-CN">
                <a:latin typeface="Calibri" panose="020F0502020204030204" charset="0"/>
                <a:ea typeface="黑体" panose="02010609060101010101" pitchFamily="49" charset="-122"/>
                <a:cs typeface="Calibri" panose="020F0502020204030204" charset="0"/>
              </a:rPr>
              <a:t>Encoder</a:t>
            </a:r>
            <a:r>
              <a:rPr lang="zh-CN" altLang="en-US">
                <a:latin typeface="Calibri" panose="020F0502020204030204" charset="0"/>
                <a:ea typeface="黑体" panose="02010609060101010101" pitchFamily="49" charset="-122"/>
                <a:cs typeface="Calibri" panose="020F0502020204030204" charset="0"/>
              </a:rPr>
              <a:t>逐符号处理一个句子，并将其压缩为一个向量表示；然后，</a:t>
            </a:r>
            <a:r>
              <a:rPr lang="en-US" altLang="zh-CN">
                <a:latin typeface="Calibri" panose="020F0502020204030204" charset="0"/>
                <a:ea typeface="黑体" panose="02010609060101010101" pitchFamily="49" charset="-122"/>
                <a:cs typeface="Calibri" panose="020F0502020204030204" charset="0"/>
              </a:rPr>
              <a:t>Decoder</a:t>
            </a:r>
            <a:r>
              <a:rPr lang="zh-CN" altLang="en-US">
                <a:latin typeface="Calibri" panose="020F0502020204030204" charset="0"/>
                <a:ea typeface="黑体" panose="02010609060101010101" pitchFamily="49" charset="-122"/>
                <a:cs typeface="Calibri" panose="020F0502020204030204" charset="0"/>
              </a:rPr>
              <a:t>根据编码器状态逐符号输出预测值，并将之前预测的符号作为每一步的输入。</a:t>
            </a:r>
          </a:p>
        </p:txBody>
      </p:sp>
      <p:pic>
        <p:nvPicPr>
          <p:cNvPr id="4" name="图片 3"/>
          <p:cNvPicPr>
            <a:picLocks noChangeAspect="1"/>
          </p:cNvPicPr>
          <p:nvPr/>
        </p:nvPicPr>
        <p:blipFill>
          <a:blip r:embed="rId2"/>
          <a:stretch>
            <a:fillRect/>
          </a:stretch>
        </p:blipFill>
        <p:spPr>
          <a:xfrm>
            <a:off x="1456055" y="2769870"/>
            <a:ext cx="7857490" cy="1715135"/>
          </a:xfrm>
          <a:prstGeom prst="rect">
            <a:avLst/>
          </a:prstGeom>
        </p:spPr>
      </p:pic>
      <p:pic>
        <p:nvPicPr>
          <p:cNvPr id="102" name="图片 101"/>
          <p:cNvPicPr/>
          <p:nvPr/>
        </p:nvPicPr>
        <p:blipFill>
          <a:blip r:embed="rId3"/>
          <a:stretch>
            <a:fillRect/>
          </a:stretch>
        </p:blipFill>
        <p:spPr>
          <a:xfrm>
            <a:off x="1620520" y="2571750"/>
            <a:ext cx="8247380" cy="39935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345441"/>
            <a:ext cx="10850563" cy="1028699"/>
          </a:xfrm>
        </p:spPr>
        <p:txBody>
          <a:bodyPr/>
          <a:lstStyle/>
          <a:p>
            <a:pPr algn="l" defTabSz="457200" eaLnBrk="0">
              <a:lnSpc>
                <a:spcPct val="142000"/>
              </a:lnSpc>
              <a:buClrTx/>
              <a:buSzTx/>
              <a:buFontTx/>
            </a:pPr>
            <a:r>
              <a:rPr sz="3000" b="1" spc="10" dirty="0">
                <a:solidFill>
                  <a:srgbClr val="000000">
                    <a:alpha val="100000"/>
                  </a:srgbClr>
                </a:solidFill>
                <a:latin typeface="Calibri" panose="020F0502020204030204"/>
                <a:ea typeface="Calibri" panose="020F0502020204030204"/>
                <a:cs typeface="Calibri" panose="020F0502020204030204"/>
              </a:rPr>
              <a:t>About Me——Research</a:t>
            </a:r>
          </a:p>
        </p:txBody>
      </p:sp>
      <p:sp>
        <p:nvSpPr>
          <p:cNvPr id="3" name="文本框 2"/>
          <p:cNvSpPr txBox="1"/>
          <p:nvPr/>
        </p:nvSpPr>
        <p:spPr>
          <a:xfrm>
            <a:off x="669924" y="1312058"/>
            <a:ext cx="10451732" cy="482346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500" dirty="0" smtClean="0">
                <a:latin typeface="黑体" panose="02010609060101010101" pitchFamily="49" charset="-122"/>
                <a:ea typeface="黑体" panose="02010609060101010101" pitchFamily="49" charset="-122"/>
                <a:cs typeface="黑体" panose="02010609060101010101" pitchFamily="49" charset="-122"/>
              </a:rPr>
              <a:t>数据挖掘</a:t>
            </a:r>
            <a:endParaRPr lang="en-US" altLang="zh-CN" sz="2500" dirty="0" smtClean="0">
              <a:latin typeface="黑体" panose="02010609060101010101" pitchFamily="49" charset="-122"/>
              <a:ea typeface="黑体" panose="02010609060101010101" pitchFamily="49" charset="-122"/>
              <a:cs typeface="黑体" panose="02010609060101010101" pitchFamily="49" charset="-122"/>
            </a:endParaRPr>
          </a:p>
          <a:p>
            <a:pPr marL="342900" indent="-342900">
              <a:lnSpc>
                <a:spcPct val="150000"/>
              </a:lnSpc>
              <a:buFont typeface="Arial" panose="020B0604020202020204" pitchFamily="34" charset="0"/>
              <a:buChar char="•"/>
            </a:pPr>
            <a:r>
              <a:rPr lang="zh-CN" altLang="en-US" sz="2500" dirty="0" smtClean="0">
                <a:latin typeface="黑体" panose="02010609060101010101" pitchFamily="49" charset="-122"/>
                <a:ea typeface="黑体" panose="02010609060101010101" pitchFamily="49" charset="-122"/>
                <a:cs typeface="黑体" panose="02010609060101010101" pitchFamily="49" charset="-122"/>
              </a:rPr>
              <a:t>机器学习</a:t>
            </a:r>
            <a:endParaRPr lang="en-US" altLang="zh-CN" sz="2500" dirty="0" smtClean="0">
              <a:latin typeface="黑体" panose="02010609060101010101" pitchFamily="49" charset="-122"/>
              <a:ea typeface="黑体" panose="02010609060101010101" pitchFamily="49" charset="-122"/>
              <a:cs typeface="黑体" panose="02010609060101010101" pitchFamily="49" charset="-122"/>
            </a:endParaRPr>
          </a:p>
          <a:p>
            <a:pPr marL="342900" indent="-342900">
              <a:lnSpc>
                <a:spcPct val="150000"/>
              </a:lnSpc>
              <a:buFont typeface="Arial" panose="020B0604020202020204" pitchFamily="34" charset="0"/>
              <a:buChar char="•"/>
            </a:pPr>
            <a:r>
              <a:rPr lang="zh-CN" altLang="en-US" sz="2500" dirty="0" smtClean="0">
                <a:latin typeface="黑体" panose="02010609060101010101" pitchFamily="49" charset="-122"/>
                <a:ea typeface="黑体" panose="02010609060101010101" pitchFamily="49" charset="-122"/>
                <a:cs typeface="黑体" panose="02010609060101010101" pitchFamily="49" charset="-122"/>
              </a:rPr>
              <a:t>地理信息系统</a:t>
            </a:r>
            <a:endParaRPr lang="en-US" altLang="zh-CN" sz="2500" dirty="0" smtClean="0">
              <a:latin typeface="黑体" panose="02010609060101010101" pitchFamily="49" charset="-122"/>
              <a:ea typeface="黑体" panose="02010609060101010101" pitchFamily="49" charset="-122"/>
              <a:cs typeface="黑体" panose="02010609060101010101" pitchFamily="49" charset="-122"/>
            </a:endParaRPr>
          </a:p>
          <a:p>
            <a:pPr marL="342900" indent="-342900">
              <a:lnSpc>
                <a:spcPct val="150000"/>
              </a:lnSpc>
              <a:buFont typeface="Arial" panose="020B0604020202020204" pitchFamily="34" charset="0"/>
              <a:buChar char="•"/>
            </a:pPr>
            <a:r>
              <a:rPr lang="en-US" altLang="zh-CN" sz="2500" dirty="0" smtClean="0">
                <a:latin typeface="黑体" panose="02010609060101010101" pitchFamily="49" charset="-122"/>
                <a:ea typeface="黑体" panose="02010609060101010101" pitchFamily="49" charset="-122"/>
                <a:cs typeface="黑体" panose="02010609060101010101" pitchFamily="49" charset="-122"/>
              </a:rPr>
              <a:t>Cloud/NoSQL</a:t>
            </a:r>
            <a:r>
              <a:rPr lang="zh-CN" altLang="en-US" sz="2500" dirty="0" smtClean="0">
                <a:latin typeface="黑体" panose="02010609060101010101" pitchFamily="49" charset="-122"/>
                <a:ea typeface="黑体" panose="02010609060101010101" pitchFamily="49" charset="-122"/>
                <a:cs typeface="黑体" panose="02010609060101010101" pitchFamily="49" charset="-122"/>
              </a:rPr>
              <a:t>数据库</a:t>
            </a:r>
            <a:endParaRPr lang="en-US" altLang="zh-CN" sz="2500" dirty="0" smtClean="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500" dirty="0" smtClean="0">
                <a:latin typeface="黑体" panose="02010609060101010101" pitchFamily="49" charset="-122"/>
                <a:ea typeface="黑体" panose="02010609060101010101" pitchFamily="49" charset="-122"/>
                <a:cs typeface="黑体" panose="02010609060101010101" pitchFamily="49" charset="-122"/>
              </a:rPr>
              <a:t>项目：</a:t>
            </a:r>
            <a:endParaRPr lang="en-US" altLang="zh-CN" sz="2500" dirty="0" smtClean="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en-US" altLang="zh-CN" sz="2500" dirty="0">
                <a:latin typeface="黑体" panose="02010609060101010101" pitchFamily="49" charset="-122"/>
                <a:ea typeface="黑体" panose="02010609060101010101" pitchFamily="49" charset="-122"/>
                <a:cs typeface="黑体" panose="02010609060101010101" pitchFamily="49" charset="-122"/>
              </a:rPr>
              <a:t>[1</a:t>
            </a:r>
            <a:r>
              <a:rPr lang="en-US" altLang="zh-CN" sz="25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500" dirty="0" smtClean="0">
                <a:latin typeface="黑体" panose="02010609060101010101" pitchFamily="49" charset="-122"/>
                <a:ea typeface="黑体" panose="02010609060101010101" pitchFamily="49" charset="-122"/>
                <a:cs typeface="黑体" panose="02010609060101010101" pitchFamily="49" charset="-122"/>
              </a:rPr>
              <a:t> 基于</a:t>
            </a:r>
            <a:r>
              <a:rPr lang="zh-CN" altLang="en-US" sz="2500" dirty="0">
                <a:latin typeface="黑体" panose="02010609060101010101" pitchFamily="49" charset="-122"/>
                <a:ea typeface="黑体" panose="02010609060101010101" pitchFamily="49" charset="-122"/>
                <a:cs typeface="黑体" panose="02010609060101010101" pitchFamily="49" charset="-122"/>
              </a:rPr>
              <a:t>深度学习的全球性气候变化对台风关联效应分析关键技术</a:t>
            </a:r>
            <a:r>
              <a:rPr lang="zh-CN" altLang="en-US" sz="2500" dirty="0" smtClean="0">
                <a:latin typeface="黑体" panose="02010609060101010101" pitchFamily="49" charset="-122"/>
                <a:ea typeface="黑体" panose="02010609060101010101" pitchFamily="49" charset="-122"/>
                <a:cs typeface="黑体" panose="02010609060101010101" pitchFamily="49" charset="-122"/>
              </a:rPr>
              <a:t>研究</a:t>
            </a:r>
            <a:endParaRPr lang="en-US" altLang="zh-CN" sz="2500" dirty="0">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en-US" altLang="zh-CN" sz="2500" dirty="0">
                <a:latin typeface="黑体" panose="02010609060101010101" pitchFamily="49" charset="-122"/>
                <a:ea typeface="黑体" panose="02010609060101010101" pitchFamily="49" charset="-122"/>
                <a:cs typeface="黑体" panose="02010609060101010101" pitchFamily="49" charset="-122"/>
              </a:rPr>
              <a:t>[2</a:t>
            </a:r>
            <a:r>
              <a:rPr lang="en-US" altLang="zh-CN" sz="25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500" dirty="0" smtClean="0">
                <a:latin typeface="黑体" panose="02010609060101010101" pitchFamily="49" charset="-122"/>
                <a:ea typeface="黑体" panose="02010609060101010101" pitchFamily="49" charset="-122"/>
                <a:cs typeface="黑体" panose="02010609060101010101" pitchFamily="49" charset="-122"/>
              </a:rPr>
              <a:t> 面向</a:t>
            </a:r>
            <a:r>
              <a:rPr lang="zh-CN" altLang="en-US" sz="2500" dirty="0">
                <a:latin typeface="黑体" panose="02010609060101010101" pitchFamily="49" charset="-122"/>
                <a:ea typeface="黑体" panose="02010609060101010101" pitchFamily="49" charset="-122"/>
                <a:cs typeface="黑体" panose="02010609060101010101" pitchFamily="49" charset="-122"/>
              </a:rPr>
              <a:t>热带气旋的多模态数据特征分析与</a:t>
            </a:r>
            <a:r>
              <a:rPr lang="zh-CN" altLang="en-US" sz="2500" dirty="0" smtClean="0">
                <a:latin typeface="黑体" panose="02010609060101010101" pitchFamily="49" charset="-122"/>
                <a:ea typeface="黑体" panose="02010609060101010101" pitchFamily="49" charset="-122"/>
                <a:cs typeface="黑体" panose="02010609060101010101" pitchFamily="49" charset="-122"/>
              </a:rPr>
              <a:t>学习</a:t>
            </a:r>
            <a:endParaRPr lang="en-US" altLang="zh-CN" sz="2500" dirty="0">
              <a:latin typeface="黑体" panose="02010609060101010101" pitchFamily="49" charset="-122"/>
              <a:ea typeface="黑体" panose="02010609060101010101" pitchFamily="49" charset="-122"/>
              <a:cs typeface="黑体" panose="02010609060101010101" pitchFamily="49" charset="-122"/>
            </a:endParaRPr>
          </a:p>
          <a:p>
            <a:pPr marL="342900" indent="-342900">
              <a:lnSpc>
                <a:spcPct val="150000"/>
              </a:lnSpc>
              <a:buFont typeface="Arial" panose="020B0604020202020204" pitchFamily="34" charset="0"/>
              <a:buChar char="•"/>
            </a:pPr>
            <a:endParaRPr lang="zh-CN" altLang="en-US" sz="3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2015 Attention Mechanism</a:t>
            </a:r>
          </a:p>
        </p:txBody>
      </p:sp>
      <p:sp>
        <p:nvSpPr>
          <p:cNvPr id="3" name="文本框 2"/>
          <p:cNvSpPr txBox="1"/>
          <p:nvPr/>
        </p:nvSpPr>
        <p:spPr>
          <a:xfrm>
            <a:off x="654685" y="1400175"/>
            <a:ext cx="11310620" cy="216852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b="1">
                <a:solidFill>
                  <a:srgbClr val="FF0000"/>
                </a:solidFill>
                <a:latin typeface="Calibri" panose="020F0502020204030204" charset="0"/>
                <a:ea typeface="黑体" panose="02010609060101010101" pitchFamily="49" charset="-122"/>
                <a:cs typeface="Calibri" panose="020F0502020204030204" charset="0"/>
              </a:rPr>
              <a:t>注意力机制（Bahdanau 等,2015）</a:t>
            </a:r>
            <a:r>
              <a:rPr lang="zh-CN" altLang="en-US">
                <a:latin typeface="Calibri" panose="020F0502020204030204" charset="0"/>
                <a:ea typeface="黑体" panose="02010609060101010101" pitchFamily="49" charset="-122"/>
                <a:cs typeface="Calibri" panose="020F0502020204030204" charset="0"/>
              </a:rPr>
              <a:t>是机器翻译的核心创新之一，也是使神经网络机器翻译模型胜过经典的基于短语的MT系统的关键思想。</a:t>
            </a:r>
          </a:p>
          <a:p>
            <a:pPr marL="285750" indent="-285750" algn="l">
              <a:lnSpc>
                <a:spcPct val="150000"/>
              </a:lnSpc>
              <a:buClrTx/>
              <a:buSzTx/>
              <a:buFont typeface="Arial" panose="020B0604020202020204" pitchFamily="34" charset="0"/>
              <a:buChar char="•"/>
            </a:pPr>
            <a:r>
              <a:rPr lang="zh-CN" altLang="en-US" b="1">
                <a:latin typeface="Calibri" panose="020F0502020204030204" charset="0"/>
                <a:ea typeface="黑体" panose="02010609060101010101" pitchFamily="49" charset="-122"/>
                <a:cs typeface="Calibri" panose="020F0502020204030204" charset="0"/>
              </a:rPr>
              <a:t>sequence-to-sequence模型的主要瓶颈是需要将源序列的全部内容压缩为一个固定大小的向量。</a:t>
            </a:r>
          </a:p>
          <a:p>
            <a:pPr marL="285750" indent="-285750" algn="l">
              <a:lnSpc>
                <a:spcPct val="150000"/>
              </a:lnSpc>
              <a:buClrTx/>
              <a:buSzTx/>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注意力机制通过允许解码器回头查看源序列隐藏状态来缓解这一问题，然后将其加权平均作为额外输入提供给解码器。</a:t>
            </a:r>
          </a:p>
        </p:txBody>
      </p:sp>
      <p:pic>
        <p:nvPicPr>
          <p:cNvPr id="103" name="图片 102"/>
          <p:cNvPicPr/>
          <p:nvPr/>
        </p:nvPicPr>
        <p:blipFill>
          <a:blip r:embed="rId2"/>
          <a:stretch>
            <a:fillRect/>
          </a:stretch>
        </p:blipFill>
        <p:spPr>
          <a:xfrm>
            <a:off x="1343660" y="3486785"/>
            <a:ext cx="8787765" cy="3309620"/>
          </a:xfrm>
          <a:prstGeom prst="rect">
            <a:avLst/>
          </a:prstGeom>
          <a:noFill/>
          <a:ln w="9525">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2018 Pre-trained Language Models</a:t>
            </a:r>
          </a:p>
        </p:txBody>
      </p:sp>
      <p:sp>
        <p:nvSpPr>
          <p:cNvPr id="3" name="文本框 2"/>
          <p:cNvSpPr txBox="1"/>
          <p:nvPr/>
        </p:nvSpPr>
        <p:spPr>
          <a:xfrm>
            <a:off x="482600" y="1586230"/>
            <a:ext cx="11276965" cy="383095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b="1" dirty="0">
                <a:latin typeface="Calibri" panose="020F0502020204030204" charset="0"/>
                <a:ea typeface="黑体" panose="02010609060101010101" pitchFamily="49" charset="-122"/>
                <a:cs typeface="Calibri" panose="020F0502020204030204" charset="0"/>
                <a:sym typeface="+mn-ea"/>
              </a:rPr>
              <a:t>预训练模型：</a:t>
            </a:r>
          </a:p>
          <a:p>
            <a:pPr marL="285750" indent="-285750" algn="l">
              <a:lnSpc>
                <a:spcPct val="150000"/>
              </a:lnSpc>
              <a:buClrTx/>
              <a:buSzTx/>
              <a:buFont typeface="Arial" panose="020B0604020202020204" pitchFamily="34" charset="0"/>
              <a:buChar char="•"/>
            </a:pPr>
            <a:r>
              <a:rPr lang="zh-CN" altLang="en-US" dirty="0">
                <a:latin typeface="Calibri" panose="020F0502020204030204" charset="0"/>
                <a:ea typeface="黑体" panose="02010609060101010101" pitchFamily="49" charset="-122"/>
                <a:cs typeface="Calibri" panose="020F0502020204030204" charset="0"/>
                <a:sym typeface="+mn-ea"/>
              </a:rPr>
              <a:t>假设我们有大量的维基百科数据，那么我们可以用这部分巨大的数据来</a:t>
            </a:r>
            <a:r>
              <a:rPr lang="zh-CN" altLang="en-US" dirty="0">
                <a:solidFill>
                  <a:srgbClr val="FF0000"/>
                </a:solidFill>
                <a:latin typeface="Calibri" panose="020F0502020204030204" charset="0"/>
                <a:ea typeface="黑体" panose="02010609060101010101" pitchFamily="49" charset="-122"/>
                <a:cs typeface="Calibri" panose="020F0502020204030204" charset="0"/>
                <a:sym typeface="+mn-ea"/>
              </a:rPr>
              <a:t>训练一个泛化能力很强的模型</a:t>
            </a:r>
            <a:r>
              <a:rPr lang="zh-CN" altLang="en-US" dirty="0">
                <a:latin typeface="Calibri" panose="020F0502020204030204" charset="0"/>
                <a:ea typeface="黑体" panose="02010609060101010101" pitchFamily="49" charset="-122"/>
                <a:cs typeface="Calibri" panose="020F0502020204030204" charset="0"/>
                <a:sym typeface="+mn-ea"/>
              </a:rPr>
              <a:t>，当我们需要在特定场景使用时，例如做文本相似度计算，那么，只需要简单的修改一些输出层，再</a:t>
            </a:r>
            <a:r>
              <a:rPr lang="zh-CN" altLang="en-US" dirty="0">
                <a:solidFill>
                  <a:srgbClr val="FF0000"/>
                </a:solidFill>
                <a:latin typeface="Calibri" panose="020F0502020204030204" charset="0"/>
                <a:ea typeface="黑体" panose="02010609060101010101" pitchFamily="49" charset="-122"/>
                <a:cs typeface="Calibri" panose="020F0502020204030204" charset="0"/>
                <a:sym typeface="+mn-ea"/>
              </a:rPr>
              <a:t>用我们自己的数据进行一个增量训练，对权重进行一个轻微的调整</a:t>
            </a:r>
            <a:r>
              <a:rPr lang="zh-CN" altLang="en-US" dirty="0">
                <a:latin typeface="Calibri" panose="020F0502020204030204" charset="0"/>
                <a:ea typeface="黑体" panose="02010609060101010101" pitchFamily="49" charset="-122"/>
                <a:cs typeface="Calibri" panose="020F0502020204030204" charset="0"/>
                <a:sym typeface="+mn-ea"/>
              </a:rPr>
              <a:t>。</a:t>
            </a:r>
            <a:endParaRPr lang="zh-CN" altLang="en-US" dirty="0">
              <a:latin typeface="Calibri" panose="020F0502020204030204" charset="0"/>
              <a:ea typeface="黑体" panose="02010609060101010101" pitchFamily="49" charset="-122"/>
              <a:cs typeface="Calibri" panose="020F0502020204030204" charset="0"/>
            </a:endParaRPr>
          </a:p>
          <a:p>
            <a:pPr marL="285750" indent="-285750" algn="l">
              <a:lnSpc>
                <a:spcPct val="150000"/>
              </a:lnSpc>
              <a:buClrTx/>
              <a:buSzTx/>
              <a:buFont typeface="Arial" panose="020B0604020202020204" pitchFamily="34" charset="0"/>
              <a:buChar char="•"/>
            </a:pPr>
            <a:endParaRPr lang="zh-CN" altLang="en-US" dirty="0">
              <a:latin typeface="Calibri" panose="020F0502020204030204" charset="0"/>
              <a:ea typeface="黑体" panose="02010609060101010101" pitchFamily="49" charset="-122"/>
              <a:cs typeface="Calibri" panose="020F0502020204030204" charset="0"/>
            </a:endParaRPr>
          </a:p>
          <a:p>
            <a:pPr marL="285750" indent="-285750" algn="l">
              <a:lnSpc>
                <a:spcPct val="150000"/>
              </a:lnSpc>
              <a:buClrTx/>
              <a:buSzTx/>
              <a:buFont typeface="Arial" panose="020B0604020202020204" pitchFamily="34" charset="0"/>
              <a:buChar char="•"/>
            </a:pPr>
            <a:r>
              <a:rPr lang="zh-CN" altLang="en-US" dirty="0">
                <a:latin typeface="Calibri" panose="020F0502020204030204" charset="0"/>
                <a:ea typeface="黑体" panose="02010609060101010101" pitchFamily="49" charset="-122"/>
                <a:cs typeface="Calibri" panose="020F0502020204030204" charset="0"/>
              </a:rPr>
              <a:t>预训练的词嵌入与上下文无关，仅用于初始化模型中的第一层</a:t>
            </a:r>
            <a:r>
              <a:rPr lang="zh-CN" altLang="en-US" dirty="0" smtClean="0">
                <a:latin typeface="Calibri" panose="020F0502020204030204" charset="0"/>
                <a:ea typeface="黑体" panose="02010609060101010101" pitchFamily="49" charset="-122"/>
                <a:cs typeface="Calibri" panose="020F0502020204030204" charset="0"/>
              </a:rPr>
              <a:t>。</a:t>
            </a:r>
            <a:endParaRPr lang="en-US" altLang="zh-CN" dirty="0" smtClean="0">
              <a:latin typeface="Calibri" panose="020F0502020204030204" charset="0"/>
              <a:ea typeface="黑体" panose="02010609060101010101" pitchFamily="49" charset="-122"/>
              <a:cs typeface="Calibri" panose="020F0502020204030204" charset="0"/>
            </a:endParaRPr>
          </a:p>
          <a:p>
            <a:pPr marL="285750" indent="-285750" algn="l">
              <a:lnSpc>
                <a:spcPct val="150000"/>
              </a:lnSpc>
              <a:buClrTx/>
              <a:buSzTx/>
              <a:buFont typeface="Arial" panose="020B0604020202020204" pitchFamily="34" charset="0"/>
              <a:buChar char="•"/>
            </a:pPr>
            <a:r>
              <a:rPr lang="zh-CN" altLang="en-US" dirty="0" smtClean="0">
                <a:latin typeface="Calibri" panose="020F0502020204030204" charset="0"/>
                <a:ea typeface="黑体" panose="02010609060101010101" pitchFamily="49" charset="-122"/>
                <a:cs typeface="Calibri" panose="020F0502020204030204" charset="0"/>
              </a:rPr>
              <a:t>预</a:t>
            </a:r>
            <a:r>
              <a:rPr lang="zh-CN" altLang="en-US" dirty="0">
                <a:latin typeface="Calibri" panose="020F0502020204030204" charset="0"/>
                <a:ea typeface="黑体" panose="02010609060101010101" pitchFamily="49" charset="-122"/>
                <a:cs typeface="Calibri" panose="020F0502020204030204" charset="0"/>
              </a:rPr>
              <a:t>训练语言模型于 2015 年被首次提出；直到近期才被证明在各种任务中效果还是不错的。</a:t>
            </a:r>
          </a:p>
          <a:p>
            <a:pPr marL="285750" indent="-285750" algn="l">
              <a:lnSpc>
                <a:spcPct val="150000"/>
              </a:lnSpc>
              <a:buClrTx/>
              <a:buSzTx/>
              <a:buFont typeface="Arial" panose="020B0604020202020204" pitchFamily="34" charset="0"/>
              <a:buChar char="•"/>
            </a:pPr>
            <a:r>
              <a:rPr lang="zh-CN" altLang="en-US" dirty="0">
                <a:latin typeface="Calibri" panose="020F0502020204030204" charset="0"/>
                <a:ea typeface="黑体" panose="02010609060101010101" pitchFamily="49" charset="-122"/>
                <a:cs typeface="Calibri" panose="020F0502020204030204" charset="0"/>
              </a:rPr>
              <a:t>语言模型嵌入可以作为目标模型中的特征，或者使用语言模型对目标任务数据进行微调。</a:t>
            </a:r>
          </a:p>
          <a:p>
            <a:pPr marL="285750" indent="-285750" algn="l">
              <a:lnSpc>
                <a:spcPct val="150000"/>
              </a:lnSpc>
              <a:buClrTx/>
              <a:buSzTx/>
              <a:buFont typeface="Arial" panose="020B0604020202020204" pitchFamily="34" charset="0"/>
              <a:buChar char="•"/>
            </a:pPr>
            <a:r>
              <a:rPr lang="zh-CN" altLang="en-US" b="1" dirty="0">
                <a:latin typeface="Calibri" panose="020F0502020204030204" charset="0"/>
                <a:ea typeface="黑体" panose="02010609060101010101" pitchFamily="49" charset="-122"/>
                <a:cs typeface="Calibri" panose="020F0502020204030204" charset="0"/>
              </a:rPr>
              <a:t>预训练的好处在于在特定场景使用时不需要用大量的语料来进行训练，节约时间效率高效，比如</a:t>
            </a:r>
            <a:r>
              <a:rPr lang="en-US" altLang="zh-CN" b="1" dirty="0">
                <a:latin typeface="Calibri" panose="020F0502020204030204" charset="0"/>
                <a:ea typeface="黑体" panose="02010609060101010101" pitchFamily="49" charset="-122"/>
                <a:cs typeface="Calibri" panose="020F0502020204030204" charset="0"/>
              </a:rPr>
              <a:t>Bert</a:t>
            </a:r>
            <a:r>
              <a:rPr lang="zh-CN" altLang="en-US" b="1" dirty="0">
                <a:latin typeface="Calibri" panose="020F0502020204030204" charset="0"/>
                <a:ea typeface="黑体" panose="02010609060101010101" pitchFamily="49" charset="-122"/>
                <a:cs typeface="Calibri" panose="020F0502020204030204" charset="0"/>
              </a:rPr>
              <a:t>模型</a:t>
            </a:r>
            <a:r>
              <a:rPr lang="zh-CN" altLang="en-US" dirty="0">
                <a:latin typeface="Calibri" panose="020F0502020204030204" charset="0"/>
                <a:ea typeface="黑体" panose="02010609060101010101" pitchFamily="49" charset="-122"/>
                <a:cs typeface="Calibri" panose="020F0502020204030204" charset="0"/>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000" b="1" dirty="0"/>
              <a:t>NLP Process in </a:t>
            </a:r>
            <a:r>
              <a:rPr lang="en-US" altLang="zh-CN" sz="3000" b="1" dirty="0" smtClean="0"/>
              <a:t>Deep Learning</a:t>
            </a:r>
            <a:endParaRPr lang="en-US" altLang="zh-CN" sz="3000" b="1" dirty="0"/>
          </a:p>
        </p:txBody>
      </p:sp>
      <p:sp>
        <p:nvSpPr>
          <p:cNvPr id="3" name="椭圆 2"/>
          <p:cNvSpPr/>
          <p:nvPr/>
        </p:nvSpPr>
        <p:spPr>
          <a:xfrm>
            <a:off x="2122170" y="1749425"/>
            <a:ext cx="2280920" cy="89027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1. </a:t>
            </a:r>
            <a:r>
              <a:rPr lang="zh-CN" altLang="en-US" dirty="0"/>
              <a:t>语料</a:t>
            </a:r>
            <a:r>
              <a:rPr lang="zh-CN" altLang="en-US" dirty="0" smtClean="0"/>
              <a:t>预处理</a:t>
            </a:r>
            <a:endParaRPr lang="zh-CN" altLang="en-US" dirty="0"/>
          </a:p>
        </p:txBody>
      </p:sp>
      <p:sp>
        <p:nvSpPr>
          <p:cNvPr id="5" name="椭圆 4"/>
          <p:cNvSpPr/>
          <p:nvPr/>
        </p:nvSpPr>
        <p:spPr>
          <a:xfrm>
            <a:off x="4853940" y="1749425"/>
            <a:ext cx="1935480" cy="89027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a:sym typeface="+mn-ea"/>
              </a:rPr>
              <a:t>2. </a:t>
            </a:r>
            <a:r>
              <a:rPr lang="zh-CN" altLang="en-US">
                <a:sym typeface="+mn-ea"/>
              </a:rPr>
              <a:t>设计模型</a:t>
            </a:r>
          </a:p>
        </p:txBody>
      </p:sp>
      <p:sp>
        <p:nvSpPr>
          <p:cNvPr id="6" name="椭圆 5"/>
          <p:cNvSpPr/>
          <p:nvPr/>
        </p:nvSpPr>
        <p:spPr>
          <a:xfrm>
            <a:off x="7107555" y="1749425"/>
            <a:ext cx="2324100" cy="89027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a:sym typeface="+mn-ea"/>
              </a:rPr>
              <a:t>3. </a:t>
            </a:r>
            <a:r>
              <a:rPr lang="zh-CN" altLang="en-US">
                <a:sym typeface="+mn-ea"/>
              </a:rPr>
              <a:t>训练模型</a:t>
            </a:r>
          </a:p>
        </p:txBody>
      </p:sp>
      <p:cxnSp>
        <p:nvCxnSpPr>
          <p:cNvPr id="12" name="直接箭头连接符 11"/>
          <p:cNvCxnSpPr>
            <a:stCxn id="3" idx="6"/>
            <a:endCxn id="5" idx="2"/>
          </p:cNvCxnSpPr>
          <p:nvPr/>
        </p:nvCxnSpPr>
        <p:spPr>
          <a:xfrm>
            <a:off x="4403090" y="2194560"/>
            <a:ext cx="450850"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a:off x="6738620" y="2194560"/>
            <a:ext cx="368935"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1384935" y="3331210"/>
            <a:ext cx="8216265" cy="2014855"/>
          </a:xfrm>
          <a:prstGeom prst="rect">
            <a:avLst/>
          </a:prstGeom>
          <a:noFill/>
        </p:spPr>
        <p:txBody>
          <a:bodyPr wrap="square" rtlCol="0" anchor="t">
            <a:spAutoFit/>
          </a:bodyPr>
          <a:lstStyle/>
          <a:p>
            <a:r>
              <a:rPr lang="zh-CN" altLang="en-US" sz="2500" b="1">
                <a:latin typeface="黑体" panose="02010609060101010101" pitchFamily="49" charset="-122"/>
                <a:ea typeface="黑体" panose="02010609060101010101" pitchFamily="49" charset="-122"/>
                <a:cs typeface="黑体" panose="02010609060101010101" pitchFamily="49" charset="-122"/>
              </a:rPr>
              <a:t>1. 语料预处理</a:t>
            </a:r>
          </a:p>
          <a:p>
            <a:pPr marL="285750" indent="-285750">
              <a:buFont typeface="Arial" panose="020B0604020202020204" pitchFamily="34" charset="0"/>
              <a:buChar char="•"/>
            </a:pPr>
            <a:r>
              <a:rPr lang="zh-CN" altLang="en-US" sz="2500">
                <a:latin typeface="黑体" panose="02010609060101010101" pitchFamily="49" charset="-122"/>
                <a:ea typeface="黑体" panose="02010609060101010101" pitchFamily="49" charset="-122"/>
                <a:cs typeface="黑体" panose="02010609060101010101" pitchFamily="49" charset="-122"/>
              </a:rPr>
              <a:t>中文语料预处理</a:t>
            </a:r>
          </a:p>
          <a:p>
            <a:pPr marL="285750" indent="-285750">
              <a:buFont typeface="Arial" panose="020B0604020202020204" pitchFamily="34" charset="0"/>
              <a:buChar char="•"/>
            </a:pPr>
            <a:r>
              <a:rPr lang="zh-CN" altLang="en-US" sz="2500">
                <a:latin typeface="黑体" panose="02010609060101010101" pitchFamily="49" charset="-122"/>
                <a:ea typeface="黑体" panose="02010609060101010101" pitchFamily="49" charset="-122"/>
                <a:cs typeface="黑体" panose="02010609060101010101" pitchFamily="49" charset="-122"/>
              </a:rPr>
              <a:t>英文语料预处理</a:t>
            </a:r>
          </a:p>
          <a:p>
            <a:pPr marL="285750" indent="-285750"/>
            <a:r>
              <a:rPr lang="zh-CN" altLang="en-US" sz="2500" b="1">
                <a:latin typeface="黑体" panose="02010609060101010101" pitchFamily="49" charset="-122"/>
                <a:ea typeface="黑体" panose="02010609060101010101" pitchFamily="49" charset="-122"/>
                <a:cs typeface="黑体" panose="02010609060101010101" pitchFamily="49" charset="-122"/>
              </a:rPr>
              <a:t>2. 设计模型</a:t>
            </a:r>
          </a:p>
          <a:p>
            <a:pPr marL="342900" indent="-342900"/>
            <a:r>
              <a:rPr lang="zh-CN" altLang="en-US" sz="2500" b="1">
                <a:latin typeface="黑体" panose="02010609060101010101" pitchFamily="49" charset="-122"/>
                <a:ea typeface="黑体" panose="02010609060101010101" pitchFamily="49" charset="-122"/>
                <a:cs typeface="黑体" panose="02010609060101010101" pitchFamily="49" charset="-122"/>
              </a:rPr>
              <a:t>3. 训练模型</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000" b="1"/>
              <a:t>英文语料预处理</a:t>
            </a:r>
          </a:p>
        </p:txBody>
      </p:sp>
      <p:sp>
        <p:nvSpPr>
          <p:cNvPr id="3" name="文本框 2"/>
          <p:cNvSpPr txBox="1"/>
          <p:nvPr/>
        </p:nvSpPr>
        <p:spPr>
          <a:xfrm>
            <a:off x="1415415" y="1786255"/>
            <a:ext cx="7850505" cy="3553460"/>
          </a:xfrm>
          <a:prstGeom prst="rect">
            <a:avLst/>
          </a:prstGeom>
          <a:noFill/>
        </p:spPr>
        <p:txBody>
          <a:bodyPr wrap="square" rtlCol="0" anchor="t">
            <a:spAutoFit/>
          </a:bodyPr>
          <a:lstStyle/>
          <a:p>
            <a:pPr>
              <a:lnSpc>
                <a:spcPct val="150000"/>
              </a:lnSpc>
            </a:pPr>
            <a:r>
              <a:rPr lang="zh-CN" altLang="en-US" sz="2500">
                <a:latin typeface="Calibri" panose="020F0502020204030204" charset="0"/>
                <a:ea typeface="黑体" panose="02010609060101010101" pitchFamily="49" charset="-122"/>
                <a:cs typeface="Calibri" panose="020F0502020204030204" charset="0"/>
              </a:rPr>
              <a:t>1. 分词 - Tokenization</a:t>
            </a:r>
          </a:p>
          <a:p>
            <a:pPr>
              <a:lnSpc>
                <a:spcPct val="150000"/>
              </a:lnSpc>
            </a:pPr>
            <a:r>
              <a:rPr lang="zh-CN" altLang="en-US" sz="2500">
                <a:latin typeface="Calibri" panose="020F0502020204030204" charset="0"/>
                <a:ea typeface="黑体" panose="02010609060101010101" pitchFamily="49" charset="-122"/>
                <a:cs typeface="Calibri" panose="020F0502020204030204" charset="0"/>
              </a:rPr>
              <a:t>2. 词干提取 - Stemming</a:t>
            </a:r>
          </a:p>
          <a:p>
            <a:pPr>
              <a:lnSpc>
                <a:spcPct val="150000"/>
              </a:lnSpc>
            </a:pPr>
            <a:r>
              <a:rPr lang="zh-CN" altLang="en-US" sz="2500">
                <a:latin typeface="Calibri" panose="020F0502020204030204" charset="0"/>
                <a:ea typeface="黑体" panose="02010609060101010101" pitchFamily="49" charset="-122"/>
                <a:cs typeface="Calibri" panose="020F0502020204030204" charset="0"/>
              </a:rPr>
              <a:t>3. 词形还原 - Lemmatization</a:t>
            </a:r>
          </a:p>
          <a:p>
            <a:pPr>
              <a:lnSpc>
                <a:spcPct val="150000"/>
              </a:lnSpc>
            </a:pPr>
            <a:r>
              <a:rPr lang="zh-CN" altLang="en-US" sz="2500">
                <a:latin typeface="Calibri" panose="020F0502020204030204" charset="0"/>
                <a:ea typeface="黑体" panose="02010609060101010101" pitchFamily="49" charset="-122"/>
                <a:cs typeface="Calibri" panose="020F0502020204030204" charset="0"/>
              </a:rPr>
              <a:t>4. 词性标注 - Parts of Speech</a:t>
            </a:r>
          </a:p>
          <a:p>
            <a:pPr>
              <a:lnSpc>
                <a:spcPct val="150000"/>
              </a:lnSpc>
            </a:pPr>
            <a:r>
              <a:rPr lang="zh-CN" altLang="en-US" sz="2500">
                <a:latin typeface="Calibri" panose="020F0502020204030204" charset="0"/>
                <a:ea typeface="黑体" panose="02010609060101010101" pitchFamily="49" charset="-122"/>
                <a:cs typeface="Calibri" panose="020F0502020204030204" charset="0"/>
              </a:rPr>
              <a:t>5. 命名实体识别 - NER</a:t>
            </a:r>
          </a:p>
          <a:p>
            <a:pPr>
              <a:lnSpc>
                <a:spcPct val="150000"/>
              </a:lnSpc>
            </a:pPr>
            <a:r>
              <a:rPr lang="zh-CN" altLang="en-US" sz="2500">
                <a:latin typeface="Calibri" panose="020F0502020204030204" charset="0"/>
                <a:ea typeface="黑体" panose="02010609060101010101" pitchFamily="49" charset="-122"/>
                <a:cs typeface="Calibri" panose="020F0502020204030204" charset="0"/>
              </a:rPr>
              <a:t>6. 分块 - Chunking</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000" b="1" dirty="0"/>
              <a:t>中文语料预处理</a:t>
            </a:r>
          </a:p>
        </p:txBody>
      </p:sp>
      <p:sp>
        <p:nvSpPr>
          <p:cNvPr id="3" name="文本框 2"/>
          <p:cNvSpPr txBox="1"/>
          <p:nvPr/>
        </p:nvSpPr>
        <p:spPr>
          <a:xfrm>
            <a:off x="1191260" y="1898650"/>
            <a:ext cx="7369175" cy="2399665"/>
          </a:xfrm>
          <a:prstGeom prst="rect">
            <a:avLst/>
          </a:prstGeom>
          <a:noFill/>
        </p:spPr>
        <p:txBody>
          <a:bodyPr wrap="square" rtlCol="0" anchor="t">
            <a:spAutoFit/>
          </a:bodyPr>
          <a:lstStyle/>
          <a:p>
            <a:pPr algn="l">
              <a:lnSpc>
                <a:spcPct val="150000"/>
              </a:lnSpc>
              <a:buClrTx/>
              <a:buSzTx/>
              <a:buNone/>
            </a:pPr>
            <a:r>
              <a:rPr lang="zh-CN" altLang="en-US" sz="2500">
                <a:latin typeface="Calibri" panose="020F0502020204030204" charset="0"/>
                <a:ea typeface="黑体" panose="02010609060101010101" pitchFamily="49" charset="-122"/>
                <a:cs typeface="Calibri" panose="020F0502020204030204" charset="0"/>
              </a:rPr>
              <a:t>1. 中文分词 - Chinese Word Segmentation</a:t>
            </a:r>
          </a:p>
          <a:p>
            <a:pPr algn="l">
              <a:lnSpc>
                <a:spcPct val="150000"/>
              </a:lnSpc>
              <a:buClrTx/>
              <a:buSzTx/>
              <a:buNone/>
            </a:pPr>
            <a:r>
              <a:rPr lang="zh-CN" altLang="en-US" sz="2500">
                <a:latin typeface="Calibri" panose="020F0502020204030204" charset="0"/>
                <a:ea typeface="黑体" panose="02010609060101010101" pitchFamily="49" charset="-122"/>
                <a:cs typeface="Calibri" panose="020F0502020204030204" charset="0"/>
              </a:rPr>
              <a:t>2. 词性标注 - Parts of Speech</a:t>
            </a:r>
          </a:p>
          <a:p>
            <a:pPr algn="l">
              <a:lnSpc>
                <a:spcPct val="150000"/>
              </a:lnSpc>
              <a:buClrTx/>
              <a:buSzTx/>
              <a:buNone/>
            </a:pPr>
            <a:r>
              <a:rPr lang="zh-CN" altLang="en-US" sz="2500">
                <a:latin typeface="Calibri" panose="020F0502020204030204" charset="0"/>
                <a:ea typeface="黑体" panose="02010609060101010101" pitchFamily="49" charset="-122"/>
                <a:cs typeface="Calibri" panose="020F0502020204030204" charset="0"/>
              </a:rPr>
              <a:t>3. 命名实体识别 - NER</a:t>
            </a:r>
          </a:p>
          <a:p>
            <a:pPr algn="l">
              <a:lnSpc>
                <a:spcPct val="150000"/>
              </a:lnSpc>
              <a:buClrTx/>
              <a:buSzTx/>
              <a:buNone/>
            </a:pPr>
            <a:r>
              <a:rPr lang="zh-CN" altLang="en-US" sz="2500">
                <a:latin typeface="Calibri" panose="020F0502020204030204" charset="0"/>
                <a:ea typeface="黑体" panose="02010609060101010101" pitchFamily="49" charset="-122"/>
                <a:cs typeface="Calibri" panose="020F0502020204030204" charset="0"/>
              </a:rPr>
              <a:t>4. 去除停用词</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82600" y="352358"/>
            <a:ext cx="10972800" cy="533400"/>
          </a:xfrm>
        </p:spPr>
        <p:txBody>
          <a:bodyPr/>
          <a:lstStyle/>
          <a:p>
            <a:r>
              <a:rPr sz="3000" b="1" dirty="0"/>
              <a:t>中文语料预处理</a:t>
            </a:r>
          </a:p>
        </p:txBody>
      </p:sp>
      <p:sp>
        <p:nvSpPr>
          <p:cNvPr id="4" name="矩形 3"/>
          <p:cNvSpPr/>
          <p:nvPr/>
        </p:nvSpPr>
        <p:spPr>
          <a:xfrm>
            <a:off x="828501" y="1451602"/>
            <a:ext cx="9795163" cy="646331"/>
          </a:xfrm>
          <a:prstGeom prst="rect">
            <a:avLst/>
          </a:prstGeom>
        </p:spPr>
        <p:txBody>
          <a:bodyPr wrap="square">
            <a:spAutoFit/>
          </a:bodyPr>
          <a:lstStyle/>
          <a:p>
            <a:pPr algn="just"/>
            <a:r>
              <a:rPr lang="en-US" altLang="zh-CN" kern="100" dirty="0">
                <a:solidFill>
                  <a:srgbClr val="FF0000"/>
                </a:solidFill>
                <a:latin typeface="黑体" panose="02010609060101010101" pitchFamily="49" charset="-122"/>
                <a:ea typeface="黑体" panose="02010609060101010101" pitchFamily="49" charset="-122"/>
              </a:rPr>
              <a:t>《</a:t>
            </a:r>
            <a:r>
              <a:rPr lang="zh-CN" altLang="en-US" kern="100" dirty="0">
                <a:solidFill>
                  <a:srgbClr val="FF0000"/>
                </a:solidFill>
                <a:latin typeface="黑体" panose="02010609060101010101" pitchFamily="49" charset="-122"/>
                <a:ea typeface="黑体" panose="02010609060101010101" pitchFamily="49" charset="-122"/>
              </a:rPr>
              <a:t>现代汉语八百词</a:t>
            </a:r>
            <a:r>
              <a:rPr lang="en-US" altLang="zh-CN" kern="100" dirty="0">
                <a:solidFill>
                  <a:srgbClr val="FF0000"/>
                </a:solidFill>
                <a:latin typeface="黑体" panose="02010609060101010101" pitchFamily="49" charset="-122"/>
                <a:ea typeface="黑体" panose="02010609060101010101" pitchFamily="49" charset="-122"/>
              </a:rPr>
              <a:t>》</a:t>
            </a:r>
            <a:r>
              <a:rPr lang="zh-CN" altLang="en-US" kern="100" dirty="0">
                <a:solidFill>
                  <a:srgbClr val="FF0000"/>
                </a:solidFill>
                <a:latin typeface="黑体" panose="02010609060101010101" pitchFamily="49" charset="-122"/>
                <a:ea typeface="黑体" panose="02010609060101010101" pitchFamily="49" charset="-122"/>
              </a:rPr>
              <a:t>收取的常用词中，兼类词所占的比例高达</a:t>
            </a:r>
            <a:r>
              <a:rPr lang="en-US" altLang="zh-CN" kern="100" dirty="0">
                <a:solidFill>
                  <a:srgbClr val="FF0000"/>
                </a:solidFill>
                <a:latin typeface="黑体" panose="02010609060101010101" pitchFamily="49" charset="-122"/>
                <a:ea typeface="黑体" panose="02010609060101010101" pitchFamily="49" charset="-122"/>
              </a:rPr>
              <a:t>22.5%</a:t>
            </a:r>
            <a:r>
              <a:rPr lang="zh-CN" altLang="en-US" kern="100" dirty="0">
                <a:solidFill>
                  <a:srgbClr val="FF0000"/>
                </a:solidFill>
                <a:latin typeface="黑体" panose="02010609060101010101" pitchFamily="49" charset="-122"/>
                <a:ea typeface="黑体" panose="02010609060101010101" pitchFamily="49" charset="-122"/>
              </a:rPr>
              <a:t>，而且发现越是常用的词，不同的用法越多。</a:t>
            </a:r>
            <a:endParaRPr lang="zh-CN" altLang="en-US" sz="1200" kern="100" dirty="0">
              <a:effectLst/>
              <a:latin typeface="黑体" panose="02010609060101010101" pitchFamily="49" charset="-122"/>
              <a:ea typeface="黑体" panose="02010609060101010101" pitchFamily="49" charset="-122"/>
            </a:endParaRPr>
          </a:p>
        </p:txBody>
      </p:sp>
      <p:sp>
        <p:nvSpPr>
          <p:cNvPr id="5" name="矩形 4"/>
          <p:cNvSpPr/>
          <p:nvPr/>
        </p:nvSpPr>
        <p:spPr>
          <a:xfrm>
            <a:off x="673793" y="2097933"/>
            <a:ext cx="10590414" cy="4558299"/>
          </a:xfrm>
          <a:prstGeom prst="rect">
            <a:avLst/>
          </a:prstGeom>
        </p:spPr>
        <p:txBody>
          <a:bodyPr wrap="square">
            <a:spAutoFit/>
          </a:bodyPr>
          <a:lstStyle/>
          <a:p>
            <a:pPr>
              <a:lnSpc>
                <a:spcPct val="150000"/>
              </a:lnSpc>
            </a:pPr>
            <a:r>
              <a:rPr lang="zh-CN" altLang="en-US" sz="1500" dirty="0" smtClean="0">
                <a:solidFill>
                  <a:srgbClr val="111111"/>
                </a:solidFill>
                <a:latin typeface="黑体" panose="02010609060101010101" pitchFamily="49" charset="-122"/>
                <a:ea typeface="黑体" panose="02010609060101010101" pitchFamily="49" charset="-122"/>
              </a:rPr>
              <a:t>常见的兼类词：</a:t>
            </a:r>
            <a:endParaRPr lang="en-US" altLang="zh-CN" sz="1500" dirty="0" smtClean="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500" b="1" dirty="0" smtClean="0">
                <a:solidFill>
                  <a:srgbClr val="111111"/>
                </a:solidFill>
                <a:latin typeface="黑体" panose="02010609060101010101" pitchFamily="49" charset="-122"/>
                <a:ea typeface="黑体" panose="02010609060101010101" pitchFamily="49" charset="-122"/>
              </a:rPr>
              <a:t>兼动词、名词：</a:t>
            </a:r>
            <a:endParaRPr lang="en-US" altLang="zh-CN" sz="1500" b="1" dirty="0" smtClean="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500" dirty="0" smtClean="0">
                <a:solidFill>
                  <a:srgbClr val="111111"/>
                </a:solidFill>
                <a:latin typeface="黑体" panose="02010609060101010101" pitchFamily="49" charset="-122"/>
                <a:ea typeface="黑体" panose="02010609060101010101" pitchFamily="49" charset="-122"/>
              </a:rPr>
              <a:t>病、锈、信、锁、画、漆、建议、决定、领导、工作、代表、指示、通知、总结、报告、报道、调查、组织、研究、批评、发现、发明、教育、展览、奖励、纪念、编辑、翻译、领导、教授、导演、指挥、笑话、安慰、期望、解释等；</a:t>
            </a:r>
            <a:endParaRPr lang="en-US" altLang="zh-CN" sz="1500" dirty="0" smtClean="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500" b="1" dirty="0" smtClean="0">
                <a:solidFill>
                  <a:srgbClr val="111111"/>
                </a:solidFill>
                <a:latin typeface="黑体" panose="02010609060101010101" pitchFamily="49" charset="-122"/>
                <a:ea typeface="黑体" panose="02010609060101010101" pitchFamily="49" charset="-122"/>
              </a:rPr>
              <a:t>兼</a:t>
            </a:r>
            <a:r>
              <a:rPr lang="zh-CN" altLang="en-US" sz="1500" b="1" dirty="0">
                <a:solidFill>
                  <a:srgbClr val="111111"/>
                </a:solidFill>
                <a:latin typeface="黑体" panose="02010609060101010101" pitchFamily="49" charset="-122"/>
                <a:ea typeface="黑体" panose="02010609060101010101" pitchFamily="49" charset="-122"/>
              </a:rPr>
              <a:t>名词、形容词</a:t>
            </a:r>
            <a:r>
              <a:rPr lang="zh-CN" altLang="en-US" sz="1500" b="1" dirty="0" smtClean="0">
                <a:solidFill>
                  <a:srgbClr val="111111"/>
                </a:solidFill>
                <a:latin typeface="黑体" panose="02010609060101010101" pitchFamily="49" charset="-122"/>
                <a:ea typeface="黑体" panose="02010609060101010101" pitchFamily="49" charset="-122"/>
              </a:rPr>
              <a:t>：</a:t>
            </a:r>
            <a:endParaRPr lang="en-US" altLang="zh-CN" sz="1500" b="1" dirty="0" smtClean="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500" dirty="0" smtClean="0">
                <a:solidFill>
                  <a:srgbClr val="111111"/>
                </a:solidFill>
                <a:latin typeface="黑体" panose="02010609060101010101" pitchFamily="49" charset="-122"/>
                <a:ea typeface="黑体" panose="02010609060101010101" pitchFamily="49" charset="-122"/>
              </a:rPr>
              <a:t>科学</a:t>
            </a:r>
            <a:r>
              <a:rPr lang="zh-CN" altLang="en-US" sz="1500" dirty="0">
                <a:solidFill>
                  <a:srgbClr val="111111"/>
                </a:solidFill>
                <a:latin typeface="黑体" panose="02010609060101010101" pitchFamily="49" charset="-122"/>
                <a:ea typeface="黑体" panose="02010609060101010101" pitchFamily="49" charset="-122"/>
              </a:rPr>
              <a:t>、标准、经济、道德、困难、理想、规则、光彩、精神、礼貌、内行、机械、光明、幸福、矛盾、健康、痛苦、铁、牛、红、油、左等</a:t>
            </a:r>
            <a:r>
              <a:rPr lang="zh-CN" altLang="en-US" sz="1500" dirty="0" smtClean="0">
                <a:solidFill>
                  <a:srgbClr val="111111"/>
                </a:solidFill>
                <a:latin typeface="黑体" panose="02010609060101010101" pitchFamily="49" charset="-122"/>
                <a:ea typeface="黑体" panose="02010609060101010101" pitchFamily="49" charset="-122"/>
              </a:rPr>
              <a:t>；</a:t>
            </a:r>
            <a:endParaRPr lang="en-US" altLang="zh-CN" sz="1500" dirty="0" smtClean="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500" b="1" dirty="0" smtClean="0">
                <a:solidFill>
                  <a:srgbClr val="111111"/>
                </a:solidFill>
                <a:latin typeface="黑体" panose="02010609060101010101" pitchFamily="49" charset="-122"/>
                <a:ea typeface="黑体" panose="02010609060101010101" pitchFamily="49" charset="-122"/>
              </a:rPr>
              <a:t>兼</a:t>
            </a:r>
            <a:r>
              <a:rPr lang="zh-CN" altLang="en-US" sz="1500" b="1" dirty="0">
                <a:solidFill>
                  <a:srgbClr val="111111"/>
                </a:solidFill>
                <a:latin typeface="黑体" panose="02010609060101010101" pitchFamily="49" charset="-122"/>
                <a:ea typeface="黑体" panose="02010609060101010101" pitchFamily="49" charset="-122"/>
              </a:rPr>
              <a:t>形容词、动词</a:t>
            </a:r>
            <a:r>
              <a:rPr lang="zh-CN" altLang="en-US" sz="1500" b="1" dirty="0" smtClean="0">
                <a:solidFill>
                  <a:srgbClr val="111111"/>
                </a:solidFill>
                <a:latin typeface="黑体" panose="02010609060101010101" pitchFamily="49" charset="-122"/>
                <a:ea typeface="黑体" panose="02010609060101010101" pitchFamily="49" charset="-122"/>
              </a:rPr>
              <a:t>：</a:t>
            </a:r>
            <a:endParaRPr lang="en-US" altLang="zh-CN" sz="1500" b="1" dirty="0" smtClean="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500" dirty="0" smtClean="0">
                <a:solidFill>
                  <a:srgbClr val="111111"/>
                </a:solidFill>
                <a:latin typeface="黑体" panose="02010609060101010101" pitchFamily="49" charset="-122"/>
                <a:ea typeface="黑体" panose="02010609060101010101" pitchFamily="49" charset="-122"/>
              </a:rPr>
              <a:t>吵</a:t>
            </a:r>
            <a:r>
              <a:rPr lang="zh-CN" altLang="en-US" sz="1500" dirty="0">
                <a:solidFill>
                  <a:srgbClr val="111111"/>
                </a:solidFill>
                <a:latin typeface="黑体" panose="02010609060101010101" pitchFamily="49" charset="-122"/>
                <a:ea typeface="黑体" panose="02010609060101010101" pitchFamily="49" charset="-122"/>
              </a:rPr>
              <a:t>、闹、沉、破、忙、热、紧、热闹、丰富、繁荣</a:t>
            </a:r>
            <a:r>
              <a:rPr lang="zh-CN" altLang="en-US" sz="1500" dirty="0" smtClean="0">
                <a:solidFill>
                  <a:srgbClr val="111111"/>
                </a:solidFill>
                <a:latin typeface="黑体" panose="02010609060101010101" pitchFamily="49" charset="-122"/>
                <a:ea typeface="黑体" panose="02010609060101010101" pitchFamily="49" charset="-122"/>
              </a:rPr>
              <a:t>、活跃</a:t>
            </a:r>
            <a:r>
              <a:rPr lang="zh-CN" altLang="en-US" sz="1500" dirty="0">
                <a:solidFill>
                  <a:srgbClr val="111111"/>
                </a:solidFill>
                <a:latin typeface="黑体" panose="02010609060101010101" pitchFamily="49" charset="-122"/>
                <a:ea typeface="黑体" panose="02010609060101010101" pitchFamily="49" charset="-122"/>
              </a:rPr>
              <a:t>、明确、严肃、孤立、坚定、充实、端正、明白、</a:t>
            </a:r>
            <a:r>
              <a:rPr lang="zh-CN" altLang="en-US" sz="1500" dirty="0">
                <a:latin typeface="黑体" panose="02010609060101010101" pitchFamily="49" charset="-122"/>
                <a:ea typeface="黑体" panose="02010609060101010101" pitchFamily="49" charset="-122"/>
              </a:rPr>
              <a:t/>
            </a:r>
            <a:br>
              <a:rPr lang="zh-CN" altLang="en-US" sz="1500" dirty="0">
                <a:latin typeface="黑体" panose="02010609060101010101" pitchFamily="49" charset="-122"/>
                <a:ea typeface="黑体" panose="02010609060101010101" pitchFamily="49" charset="-122"/>
              </a:rPr>
            </a:br>
            <a:r>
              <a:rPr lang="zh-CN" altLang="en-US" sz="1500" dirty="0">
                <a:solidFill>
                  <a:srgbClr val="111111"/>
                </a:solidFill>
                <a:latin typeface="黑体" panose="02010609060101010101" pitchFamily="49" charset="-122"/>
                <a:ea typeface="黑体" panose="02010609060101010101" pitchFamily="49" charset="-122"/>
              </a:rPr>
              <a:t>努力、普及、麻烦、奇怪、巩固、固定、冤枉、多、</a:t>
            </a:r>
            <a:r>
              <a:rPr lang="zh-CN" altLang="en-US" sz="1500" dirty="0" smtClean="0">
                <a:solidFill>
                  <a:srgbClr val="111111"/>
                </a:solidFill>
                <a:latin typeface="黑体" panose="02010609060101010101" pitchFamily="49" charset="-122"/>
                <a:ea typeface="黑体" panose="02010609060101010101" pitchFamily="49" charset="-122"/>
              </a:rPr>
              <a:t>少等；</a:t>
            </a:r>
            <a:endParaRPr lang="en-US" altLang="zh-CN" sz="1500" dirty="0" smtClean="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500" b="1" dirty="0" smtClean="0">
                <a:solidFill>
                  <a:srgbClr val="111111"/>
                </a:solidFill>
                <a:latin typeface="黑体" panose="02010609060101010101" pitchFamily="49" charset="-122"/>
                <a:ea typeface="黑体" panose="02010609060101010101" pitchFamily="49" charset="-122"/>
              </a:rPr>
              <a:t>兼</a:t>
            </a:r>
            <a:r>
              <a:rPr lang="zh-CN" altLang="en-US" sz="1500" b="1" dirty="0">
                <a:solidFill>
                  <a:srgbClr val="111111"/>
                </a:solidFill>
                <a:latin typeface="黑体" panose="02010609060101010101" pitchFamily="49" charset="-122"/>
                <a:ea typeface="黑体" panose="02010609060101010101" pitchFamily="49" charset="-122"/>
              </a:rPr>
              <a:t>非谓形容词、副词</a:t>
            </a:r>
            <a:r>
              <a:rPr lang="zh-CN" altLang="en-US" sz="1500" b="1" dirty="0" smtClean="0">
                <a:solidFill>
                  <a:srgbClr val="111111"/>
                </a:solidFill>
                <a:latin typeface="黑体" panose="02010609060101010101" pitchFamily="49" charset="-122"/>
                <a:ea typeface="黑体" panose="02010609060101010101" pitchFamily="49" charset="-122"/>
              </a:rPr>
              <a:t>：</a:t>
            </a:r>
            <a:endParaRPr lang="en-US" altLang="zh-CN" sz="1500" b="1" dirty="0" smtClean="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500" dirty="0" smtClean="0">
                <a:solidFill>
                  <a:srgbClr val="111111"/>
                </a:solidFill>
                <a:latin typeface="黑体" panose="02010609060101010101" pitchFamily="49" charset="-122"/>
                <a:ea typeface="黑体" panose="02010609060101010101" pitchFamily="49" charset="-122"/>
              </a:rPr>
              <a:t>共同</a:t>
            </a:r>
            <a:r>
              <a:rPr lang="zh-CN" altLang="en-US" sz="1500" dirty="0">
                <a:solidFill>
                  <a:srgbClr val="111111"/>
                </a:solidFill>
                <a:latin typeface="黑体" panose="02010609060101010101" pitchFamily="49" charset="-122"/>
                <a:ea typeface="黑体" panose="02010609060101010101" pitchFamily="49" charset="-122"/>
              </a:rPr>
              <a:t>、自动、定期、高速、长期、临时等</a:t>
            </a:r>
            <a:r>
              <a:rPr lang="zh-CN" altLang="en-US" sz="1500" dirty="0" smtClean="0">
                <a:solidFill>
                  <a:srgbClr val="111111"/>
                </a:solidFill>
                <a:latin typeface="黑体" panose="02010609060101010101" pitchFamily="49" charset="-122"/>
                <a:ea typeface="黑体" panose="02010609060101010101" pitchFamily="49" charset="-122"/>
              </a:rPr>
              <a:t>；</a:t>
            </a:r>
            <a:endParaRPr lang="en-US" altLang="zh-CN" sz="1500" dirty="0" smtClean="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500" b="1" dirty="0" smtClean="0">
                <a:solidFill>
                  <a:srgbClr val="111111"/>
                </a:solidFill>
                <a:latin typeface="黑体" panose="02010609060101010101" pitchFamily="49" charset="-122"/>
                <a:ea typeface="黑体" panose="02010609060101010101" pitchFamily="49" charset="-122"/>
              </a:rPr>
              <a:t>兼</a:t>
            </a:r>
            <a:r>
              <a:rPr lang="zh-CN" altLang="en-US" sz="1500" b="1" dirty="0">
                <a:solidFill>
                  <a:srgbClr val="111111"/>
                </a:solidFill>
                <a:latin typeface="黑体" panose="02010609060101010101" pitchFamily="49" charset="-122"/>
                <a:ea typeface="黑体" panose="02010609060101010101" pitchFamily="49" charset="-122"/>
              </a:rPr>
              <a:t>形容词、动词、名词</a:t>
            </a:r>
            <a:r>
              <a:rPr lang="zh-CN" altLang="en-US" sz="1500" b="1" dirty="0" smtClean="0">
                <a:solidFill>
                  <a:srgbClr val="111111"/>
                </a:solidFill>
                <a:latin typeface="黑体" panose="02010609060101010101" pitchFamily="49" charset="-122"/>
                <a:ea typeface="黑体" panose="02010609060101010101" pitchFamily="49" charset="-122"/>
              </a:rPr>
              <a:t>：</a:t>
            </a:r>
            <a:r>
              <a:rPr lang="zh-CN" altLang="en-US" sz="1500" dirty="0" smtClean="0">
                <a:solidFill>
                  <a:srgbClr val="111111"/>
                </a:solidFill>
                <a:latin typeface="黑体" panose="02010609060101010101" pitchFamily="49" charset="-122"/>
                <a:ea typeface="黑体" panose="02010609060101010101" pitchFamily="49" charset="-122"/>
              </a:rPr>
              <a:t>麻烦</a:t>
            </a:r>
            <a:r>
              <a:rPr lang="zh-CN" altLang="en-US" sz="1500" dirty="0">
                <a:solidFill>
                  <a:srgbClr val="111111"/>
                </a:solidFill>
                <a:latin typeface="黑体" panose="02010609060101010101" pitchFamily="49" charset="-122"/>
                <a:ea typeface="黑体" panose="02010609060101010101" pitchFamily="49" charset="-122"/>
              </a:rPr>
              <a:t>、方便、便宜等；</a:t>
            </a:r>
            <a:endParaRPr lang="en-US" sz="15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sz="3000" b="1"/>
              <a:t>语料库</a:t>
            </a:r>
          </a:p>
        </p:txBody>
      </p:sp>
      <p:sp>
        <p:nvSpPr>
          <p:cNvPr id="3" name="文本框 2"/>
          <p:cNvSpPr txBox="1"/>
          <p:nvPr/>
        </p:nvSpPr>
        <p:spPr>
          <a:xfrm>
            <a:off x="751840" y="1864995"/>
            <a:ext cx="5490845" cy="4246245"/>
          </a:xfrm>
          <a:prstGeom prst="rect">
            <a:avLst/>
          </a:prstGeom>
          <a:noFill/>
        </p:spPr>
        <p:txBody>
          <a:bodyPr wrap="square" rtlCol="0" anchor="t">
            <a:spAutoFit/>
          </a:bodyPr>
          <a:lstStyle/>
          <a:p>
            <a:pPr indent="0">
              <a:lnSpc>
                <a:spcPct val="100000"/>
              </a:lnSpc>
              <a:buNone/>
            </a:pPr>
            <a:r>
              <a:rPr lang="zh-CN" altLang="en-US">
                <a:latin typeface="黑体" panose="02010609060101010101" pitchFamily="49" charset="-122"/>
                <a:ea typeface="黑体" panose="02010609060101010101" pitchFamily="49" charset="-122"/>
                <a:cs typeface="黑体" panose="02010609060101010101" pitchFamily="49" charset="-122"/>
              </a:rPr>
              <a:t>国内：</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国家语委现代汉语通用平衡语料库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北京语言大学语料库中心BCC语料库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清华TH语料库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北京大学CCL语料库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人民日报标注语料库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清华汉语树库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中国科学院汉英平行语料库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南京大学双语词典研究中心英汉双语平行语料库（NJU_BDRCBC）</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清华大学中英平行语料库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北京大学计算语言研究所双语平行语料库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北京外国语大学双语平行语料库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南京农业大学典籍平行语料库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汉语中介语语料库</a:t>
            </a:r>
          </a:p>
        </p:txBody>
      </p:sp>
      <p:sp>
        <p:nvSpPr>
          <p:cNvPr id="4" name="文本框 3"/>
          <p:cNvSpPr txBox="1"/>
          <p:nvPr/>
        </p:nvSpPr>
        <p:spPr>
          <a:xfrm>
            <a:off x="6242685" y="1971675"/>
            <a:ext cx="5490845" cy="2306955"/>
          </a:xfrm>
          <a:prstGeom prst="rect">
            <a:avLst/>
          </a:prstGeom>
          <a:noFill/>
        </p:spPr>
        <p:txBody>
          <a:bodyPr wrap="square" rtlCol="0" anchor="t">
            <a:spAutoFit/>
          </a:bodyPr>
          <a:lstStyle/>
          <a:p>
            <a:pPr indent="0">
              <a:lnSpc>
                <a:spcPct val="100000"/>
              </a:lnSpc>
              <a:buNone/>
            </a:pPr>
            <a:r>
              <a:rPr lang="zh-CN" altLang="en-US">
                <a:latin typeface="黑体" panose="02010609060101010101" pitchFamily="49" charset="-122"/>
                <a:ea typeface="黑体" panose="02010609060101010101" pitchFamily="49" charset="-122"/>
                <a:cs typeface="黑体" panose="02010609060101010101" pitchFamily="49" charset="-122"/>
              </a:rPr>
              <a:t>国外：</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杨百翰大学</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联合国官方资料库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兰开斯特大学</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语言开放典藏社群（OLAC）</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SKETCHENGINE多语言语料库</a:t>
            </a:r>
          </a:p>
          <a:p>
            <a:pPr marL="342900" indent="-342900">
              <a:lnSpc>
                <a:spcPct val="100000"/>
              </a:lnSpc>
              <a:buAutoNum type="arabicPeriod"/>
            </a:pPr>
            <a:r>
              <a:rPr lang="zh-CN" altLang="en-US">
                <a:latin typeface="黑体" panose="02010609060101010101" pitchFamily="49" charset="-122"/>
                <a:ea typeface="黑体" panose="02010609060101010101" pitchFamily="49" charset="-122"/>
                <a:cs typeface="黑体" panose="02010609060101010101" pitchFamily="49" charset="-122"/>
              </a:rPr>
              <a:t>COCA———美国当代英语语料库(Corpus of Contemporary A2mericanEnglish)</a:t>
            </a:r>
          </a:p>
        </p:txBody>
      </p:sp>
      <p:sp>
        <p:nvSpPr>
          <p:cNvPr id="5" name="文本框 4"/>
          <p:cNvSpPr txBox="1"/>
          <p:nvPr/>
        </p:nvSpPr>
        <p:spPr>
          <a:xfrm>
            <a:off x="6140450" y="5648960"/>
            <a:ext cx="4756150" cy="922020"/>
          </a:xfrm>
          <a:prstGeom prst="rect">
            <a:avLst/>
          </a:prstGeom>
          <a:noFill/>
        </p:spPr>
        <p:txBody>
          <a:bodyPr wrap="square" rtlCol="0" anchor="t">
            <a:spAutoFit/>
          </a:bodyPr>
          <a:lstStyle/>
          <a:p>
            <a:r>
              <a:rPr lang="zh-CN" altLang="en-US"/>
              <a:t>可参考：https://zhuanlan.zhihu.com/p/53019808</a:t>
            </a:r>
          </a:p>
          <a:p>
            <a:r>
              <a:rPr lang="zh-CN" altLang="en-US"/>
              <a:t>https://www.zhihu.com/question/20447189</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000" b="1"/>
              <a:t>Why NLP is hard?</a:t>
            </a:r>
          </a:p>
        </p:txBody>
      </p:sp>
      <p:sp>
        <p:nvSpPr>
          <p:cNvPr id="3" name="文本框 2"/>
          <p:cNvSpPr txBox="1"/>
          <p:nvPr/>
        </p:nvSpPr>
        <p:spPr>
          <a:xfrm>
            <a:off x="642620" y="1457960"/>
            <a:ext cx="10813415" cy="4246245"/>
          </a:xfrm>
          <a:prstGeom prst="rect">
            <a:avLst/>
          </a:prstGeom>
          <a:noFill/>
        </p:spPr>
        <p:txBody>
          <a:bodyPr wrap="square" rtlCol="0">
            <a:spAutoFit/>
          </a:bodyPr>
          <a:lstStyle/>
          <a:p>
            <a:pPr>
              <a:lnSpc>
                <a:spcPct val="150000"/>
              </a:lnSpc>
            </a:pPr>
            <a:r>
              <a:rPr lang="en-US" altLang="zh-CN" b="1">
                <a:latin typeface="Calibri" panose="020F0502020204030204" charset="0"/>
                <a:ea typeface="黑体" panose="02010609060101010101" pitchFamily="49" charset="-122"/>
                <a:cs typeface="Calibri" panose="020F0502020204030204" charset="0"/>
              </a:rPr>
              <a:t>1. </a:t>
            </a:r>
            <a:r>
              <a:rPr lang="zh-CN" altLang="en-US" b="1">
                <a:latin typeface="Calibri" panose="020F0502020204030204" charset="0"/>
                <a:ea typeface="黑体" panose="02010609060101010101" pitchFamily="49" charset="-122"/>
                <a:cs typeface="Calibri" panose="020F0502020204030204" charset="0"/>
              </a:rPr>
              <a:t>词汇量</a:t>
            </a: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编程语言中关键词数量是有限的，但是在自然语言中，</a:t>
            </a:r>
            <a:r>
              <a:rPr lang="zh-CN" altLang="en-US">
                <a:solidFill>
                  <a:srgbClr val="FF0000"/>
                </a:solidFill>
                <a:latin typeface="Calibri" panose="020F0502020204030204" charset="0"/>
                <a:ea typeface="黑体" panose="02010609060101010101" pitchFamily="49" charset="-122"/>
                <a:cs typeface="Calibri" panose="020F0502020204030204" charset="0"/>
              </a:rPr>
              <a:t>词汇量是无穷无尽的</a:t>
            </a:r>
            <a:r>
              <a:rPr lang="zh-CN" altLang="en-US">
                <a:latin typeface="Calibri" panose="020F0502020204030204" charset="0"/>
                <a:ea typeface="黑体" panose="02010609060101010101" pitchFamily="49" charset="-122"/>
                <a:cs typeface="Calibri" panose="020F0502020204030204" charset="0"/>
              </a:rPr>
              <a:t>，以汉语为例，国家语言文字工作委员会发布的《现代汉语常用词表（草案）》一共收录了</a:t>
            </a:r>
            <a:r>
              <a:rPr lang="en-US" altLang="zh-CN">
                <a:latin typeface="Calibri" panose="020F0502020204030204" charset="0"/>
                <a:ea typeface="黑体" panose="02010609060101010101" pitchFamily="49" charset="-122"/>
                <a:cs typeface="Calibri" panose="020F0502020204030204" charset="0"/>
              </a:rPr>
              <a:t>56008</a:t>
            </a:r>
            <a:r>
              <a:rPr lang="zh-CN" altLang="en-US">
                <a:latin typeface="Calibri" panose="020F0502020204030204" charset="0"/>
                <a:ea typeface="黑体" panose="02010609060101010101" pitchFamily="49" charset="-122"/>
                <a:cs typeface="Calibri" panose="020F0502020204030204" charset="0"/>
              </a:rPr>
              <a:t>个词条。</a:t>
            </a: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此外，我们随时会创造各种类型的</a:t>
            </a:r>
            <a:r>
              <a:rPr lang="zh-CN" altLang="en-US">
                <a:solidFill>
                  <a:srgbClr val="FF0000"/>
                </a:solidFill>
                <a:latin typeface="Calibri" panose="020F0502020204030204" charset="0"/>
                <a:ea typeface="黑体" panose="02010609060101010101" pitchFamily="49" charset="-122"/>
                <a:cs typeface="Calibri" panose="020F0502020204030204" charset="0"/>
              </a:rPr>
              <a:t>新词</a:t>
            </a:r>
            <a:r>
              <a:rPr lang="zh-CN" altLang="en-US">
                <a:latin typeface="Calibri" panose="020F0502020204030204" charset="0"/>
                <a:ea typeface="黑体" panose="02010609060101010101" pitchFamily="49" charset="-122"/>
                <a:cs typeface="Calibri" panose="020F0502020204030204" charset="0"/>
              </a:rPr>
              <a:t>。</a:t>
            </a:r>
          </a:p>
          <a:p>
            <a:pPr marL="285750" indent="-285750">
              <a:lnSpc>
                <a:spcPct val="150000"/>
              </a:lnSpc>
              <a:buFont typeface="Arial" panose="020B0604020202020204" pitchFamily="34" charset="0"/>
              <a:buChar char="•"/>
            </a:pPr>
            <a:endParaRPr lang="zh-CN" altLang="en-US">
              <a:latin typeface="Calibri" panose="020F0502020204030204" charset="0"/>
              <a:ea typeface="黑体" panose="02010609060101010101" pitchFamily="49" charset="-122"/>
              <a:cs typeface="Calibri" panose="020F0502020204030204" charset="0"/>
            </a:endParaRPr>
          </a:p>
          <a:p>
            <a:pPr indent="0">
              <a:lnSpc>
                <a:spcPct val="150000"/>
              </a:lnSpc>
              <a:buFont typeface="Arial" panose="020B0604020202020204" pitchFamily="34" charset="0"/>
              <a:buNone/>
            </a:pPr>
            <a:r>
              <a:rPr lang="en-US" altLang="zh-CN" b="1">
                <a:latin typeface="Calibri" panose="020F0502020204030204" charset="0"/>
                <a:ea typeface="黑体" panose="02010609060101010101" pitchFamily="49" charset="-122"/>
                <a:cs typeface="Calibri" panose="020F0502020204030204" charset="0"/>
              </a:rPr>
              <a:t>2. </a:t>
            </a:r>
            <a:r>
              <a:rPr lang="zh-CN" altLang="en-US" b="1">
                <a:latin typeface="Calibri" panose="020F0502020204030204" charset="0"/>
                <a:ea typeface="黑体" panose="02010609060101010101" pitchFamily="49" charset="-122"/>
                <a:cs typeface="Calibri" panose="020F0502020204030204" charset="0"/>
              </a:rPr>
              <a:t>结构化</a:t>
            </a:r>
          </a:p>
          <a:p>
            <a:pPr marL="285750" indent="-285750">
              <a:lnSpc>
                <a:spcPct val="150000"/>
              </a:lnSpc>
              <a:buFont typeface="Arial" panose="020B0604020202020204" pitchFamily="34" charset="0"/>
              <a:buChar char="•"/>
            </a:pPr>
            <a:r>
              <a:rPr lang="zh-CN" altLang="en-US">
                <a:solidFill>
                  <a:srgbClr val="FF0000"/>
                </a:solidFill>
                <a:latin typeface="Calibri" panose="020F0502020204030204" charset="0"/>
                <a:ea typeface="黑体" panose="02010609060101010101" pitchFamily="49" charset="-122"/>
                <a:cs typeface="Calibri" panose="020F0502020204030204" charset="0"/>
              </a:rPr>
              <a:t>编程语言是结构化的，而自然语言是非结构化的。</a:t>
            </a:r>
            <a:endParaRPr lang="zh-CN" altLang="en-US">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比如，通过编程语言</a:t>
            </a:r>
            <a:r>
              <a:rPr lang="en-US" altLang="zh-CN">
                <a:latin typeface="Calibri" panose="020F0502020204030204" charset="0"/>
                <a:ea typeface="黑体" panose="02010609060101010101" pitchFamily="49" charset="-122"/>
                <a:cs typeface="Calibri" panose="020F0502020204030204" charset="0"/>
              </a:rPr>
              <a:t>apple.founder</a:t>
            </a:r>
            <a:r>
              <a:rPr lang="zh-CN" altLang="en-US">
                <a:latin typeface="Calibri" panose="020F0502020204030204" charset="0"/>
                <a:ea typeface="黑体" panose="02010609060101010101" pitchFamily="49" charset="-122"/>
                <a:cs typeface="Calibri" panose="020F0502020204030204" charset="0"/>
              </a:rPr>
              <a:t>可得到苹果的创始人是乔布斯，通过</a:t>
            </a:r>
            <a:r>
              <a:rPr lang="en-US" altLang="zh-CN">
                <a:latin typeface="Calibri" panose="020F0502020204030204" charset="0"/>
                <a:ea typeface="黑体" panose="02010609060101010101" pitchFamily="49" charset="-122"/>
                <a:cs typeface="Calibri" panose="020F0502020204030204" charset="0"/>
              </a:rPr>
              <a:t>apple.logo</a:t>
            </a:r>
            <a:r>
              <a:rPr lang="zh-CN" altLang="en-US">
                <a:latin typeface="Calibri" panose="020F0502020204030204" charset="0"/>
                <a:ea typeface="黑体" panose="02010609060101010101" pitchFamily="49" charset="-122"/>
                <a:cs typeface="Calibri" panose="020F0502020204030204" charset="0"/>
              </a:rPr>
              <a:t>得到苹果的</a:t>
            </a:r>
            <a:r>
              <a:rPr lang="en-US" altLang="zh-CN">
                <a:latin typeface="Calibri" panose="020F0502020204030204" charset="0"/>
                <a:ea typeface="黑体" panose="02010609060101010101" pitchFamily="49" charset="-122"/>
                <a:cs typeface="Calibri" panose="020F0502020204030204" charset="0"/>
              </a:rPr>
              <a:t>logo</a:t>
            </a:r>
            <a:r>
              <a:rPr lang="zh-CN" altLang="en-US">
                <a:latin typeface="Calibri" panose="020F0502020204030204" charset="0"/>
                <a:ea typeface="黑体" panose="02010609060101010101" pitchFamily="49" charset="-122"/>
                <a:cs typeface="Calibri" panose="020F0502020204030204" charset="0"/>
              </a:rPr>
              <a:t>是苹果。</a:t>
            </a:r>
          </a:p>
          <a:p>
            <a:pPr marL="285750" indent="-285750">
              <a:lnSpc>
                <a:spcPct val="150000"/>
              </a:lnSpc>
              <a:buFont typeface="Arial" panose="020B0604020202020204" pitchFamily="34" charset="0"/>
              <a:buChar char="•"/>
            </a:pPr>
            <a:r>
              <a:rPr lang="zh-CN" altLang="en-US">
                <a:latin typeface="Calibri" panose="020F0502020204030204" charset="0"/>
                <a:ea typeface="黑体" panose="02010609060101010101" pitchFamily="49" charset="-122"/>
                <a:cs typeface="Calibri" panose="020F0502020204030204" charset="0"/>
              </a:rPr>
              <a:t>但是对于自然语言来说，给定一句话</a:t>
            </a:r>
            <a:r>
              <a:rPr lang="en-US" altLang="zh-CN">
                <a:latin typeface="Calibri" panose="020F0502020204030204" charset="0"/>
                <a:ea typeface="黑体" panose="02010609060101010101" pitchFamily="49" charset="-122"/>
                <a:cs typeface="Calibri" panose="020F0502020204030204" charset="0"/>
              </a:rPr>
              <a:t>“</a:t>
            </a:r>
            <a:r>
              <a:rPr lang="zh-CN" altLang="en-US">
                <a:latin typeface="Calibri" panose="020F0502020204030204" charset="0"/>
                <a:ea typeface="黑体" panose="02010609060101010101" pitchFamily="49" charset="-122"/>
                <a:cs typeface="Calibri" panose="020F0502020204030204" charset="0"/>
                <a:sym typeface="+mn-ea"/>
              </a:rPr>
              <a:t>苹果的创始人是乔布斯，苹果的</a:t>
            </a:r>
            <a:r>
              <a:rPr lang="en-US" altLang="zh-CN">
                <a:latin typeface="Calibri" panose="020F0502020204030204" charset="0"/>
                <a:ea typeface="黑体" panose="02010609060101010101" pitchFamily="49" charset="-122"/>
                <a:cs typeface="Calibri" panose="020F0502020204030204" charset="0"/>
                <a:sym typeface="+mn-ea"/>
              </a:rPr>
              <a:t>logo</a:t>
            </a:r>
            <a:r>
              <a:rPr lang="zh-CN" altLang="en-US">
                <a:latin typeface="Calibri" panose="020F0502020204030204" charset="0"/>
                <a:ea typeface="黑体" panose="02010609060101010101" pitchFamily="49" charset="-122"/>
                <a:cs typeface="Calibri" panose="020F0502020204030204" charset="0"/>
                <a:sym typeface="+mn-ea"/>
              </a:rPr>
              <a:t>是苹果</a:t>
            </a:r>
            <a:r>
              <a:rPr lang="en-US" altLang="zh-CN">
                <a:latin typeface="Calibri" panose="020F0502020204030204" charset="0"/>
                <a:ea typeface="黑体" panose="02010609060101010101" pitchFamily="49" charset="-122"/>
                <a:cs typeface="Calibri" panose="020F0502020204030204" charset="0"/>
              </a:rPr>
              <a:t>”</a:t>
            </a:r>
            <a:r>
              <a:rPr lang="zh-CN" altLang="en-US">
                <a:latin typeface="Calibri" panose="020F0502020204030204" charset="0"/>
                <a:ea typeface="黑体" panose="02010609060101010101" pitchFamily="49" charset="-122"/>
                <a:cs typeface="Calibri" panose="020F0502020204030204" charset="0"/>
              </a:rPr>
              <a:t>，机器需要理解这句话的含义就没那么简单。</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Why NLP is hard?</a:t>
            </a:r>
          </a:p>
        </p:txBody>
      </p:sp>
      <p:sp>
        <p:nvSpPr>
          <p:cNvPr id="3" name="文本框 2"/>
          <p:cNvSpPr txBox="1"/>
          <p:nvPr/>
        </p:nvSpPr>
        <p:spPr>
          <a:xfrm>
            <a:off x="642620" y="1457960"/>
            <a:ext cx="10813415" cy="2999740"/>
          </a:xfrm>
          <a:prstGeom prst="rect">
            <a:avLst/>
          </a:prstGeom>
          <a:noFill/>
        </p:spPr>
        <p:txBody>
          <a:bodyPr wrap="square" rtlCol="0">
            <a:spAutoFit/>
          </a:bodyPr>
          <a:lstStyle/>
          <a:p>
            <a:pPr>
              <a:lnSpc>
                <a:spcPct val="150000"/>
              </a:lnSpc>
            </a:pPr>
            <a:r>
              <a:rPr lang="en-US" altLang="zh-CN" b="1" dirty="0">
                <a:latin typeface="Calibri" panose="020F0502020204030204" charset="0"/>
                <a:ea typeface="黑体" panose="02010609060101010101" pitchFamily="49" charset="-122"/>
                <a:cs typeface="Calibri" panose="020F0502020204030204" charset="0"/>
              </a:rPr>
              <a:t>3. </a:t>
            </a:r>
            <a:r>
              <a:rPr lang="en-US" altLang="zh-CN" b="1" dirty="0" err="1">
                <a:latin typeface="Calibri" panose="020F0502020204030204" charset="0"/>
                <a:ea typeface="黑体" panose="02010609060101010101" pitchFamily="49" charset="-122"/>
                <a:cs typeface="Calibri" panose="020F0502020204030204" charset="0"/>
              </a:rPr>
              <a:t>歧义性</a:t>
            </a:r>
            <a:endParaRPr lang="en-US" altLang="zh-CN" b="1" dirty="0">
              <a:latin typeface="Calibri" panose="020F0502020204030204" charset="0"/>
              <a:ea typeface="黑体" panose="02010609060101010101" pitchFamily="49" charset="-122"/>
              <a:cs typeface="Calibri" panose="020F0502020204030204" charset="0"/>
            </a:endParaRPr>
          </a:p>
          <a:p>
            <a:pPr marL="285750" indent="-285750">
              <a:lnSpc>
                <a:spcPct val="150000"/>
              </a:lnSpc>
              <a:buFont typeface="Arial" panose="020B0604020202020204" pitchFamily="34" charset="0"/>
              <a:buChar char="•"/>
            </a:pPr>
            <a:r>
              <a:rPr lang="en-US" altLang="zh-CN" dirty="0" err="1">
                <a:latin typeface="Calibri" panose="020F0502020204030204" charset="0"/>
                <a:ea typeface="黑体" panose="02010609060101010101" pitchFamily="49" charset="-122"/>
                <a:cs typeface="Calibri" panose="020F0502020204030204" charset="0"/>
              </a:rPr>
              <a:t>语境不同，同一个词所代表的含义就不同，尤其对于中文来说</a:t>
            </a:r>
            <a:r>
              <a:rPr lang="en-US" altLang="zh-CN" dirty="0">
                <a:latin typeface="Calibri" panose="020F0502020204030204" charset="0"/>
                <a:ea typeface="黑体" panose="02010609060101010101" pitchFamily="49" charset="-122"/>
                <a:cs typeface="Calibri" panose="020F0502020204030204" charset="0"/>
              </a:rPr>
              <a:t>。</a:t>
            </a:r>
          </a:p>
          <a:p>
            <a:pPr marL="285750" indent="-285750">
              <a:lnSpc>
                <a:spcPct val="150000"/>
              </a:lnSpc>
              <a:buFont typeface="Arial" panose="020B0604020202020204" pitchFamily="34" charset="0"/>
              <a:buChar char="•"/>
            </a:pPr>
            <a:r>
              <a:rPr lang="en-US" altLang="zh-CN" dirty="0" err="1">
                <a:latin typeface="Calibri" panose="020F0502020204030204" charset="0"/>
                <a:ea typeface="黑体" panose="02010609060101010101" pitchFamily="49" charset="-122"/>
                <a:cs typeface="Calibri" panose="020F0502020204030204" charset="0"/>
              </a:rPr>
              <a:t>比如</a:t>
            </a:r>
            <a:r>
              <a:rPr lang="en-US" altLang="zh-CN" dirty="0">
                <a:latin typeface="Calibri" panose="020F0502020204030204" charset="0"/>
                <a:ea typeface="黑体" panose="02010609060101010101" pitchFamily="49" charset="-122"/>
                <a:cs typeface="Calibri" panose="020F0502020204030204" charset="0"/>
              </a:rPr>
              <a:t>：</a:t>
            </a:r>
          </a:p>
          <a:p>
            <a:pPr indent="0">
              <a:lnSpc>
                <a:spcPct val="150000"/>
              </a:lnSpc>
              <a:buFont typeface="Arial" panose="020B0604020202020204" pitchFamily="34" charset="0"/>
              <a:buNone/>
            </a:pPr>
            <a:r>
              <a:rPr lang="zh-CN" altLang="en-US" i="1" dirty="0">
                <a:solidFill>
                  <a:schemeClr val="accent2">
                    <a:lumMod val="50000"/>
                  </a:schemeClr>
                </a:solidFill>
              </a:rPr>
              <a:t>他说：</a:t>
            </a:r>
            <a:r>
              <a:rPr lang="en-US" altLang="zh-CN" i="1" dirty="0">
                <a:solidFill>
                  <a:schemeClr val="accent2">
                    <a:lumMod val="50000"/>
                  </a:schemeClr>
                </a:solidFill>
              </a:rPr>
              <a:t>“</a:t>
            </a:r>
            <a:r>
              <a:rPr lang="zh-CN" altLang="en-US" i="1" dirty="0">
                <a:solidFill>
                  <a:schemeClr val="accent2">
                    <a:lumMod val="50000"/>
                  </a:schemeClr>
                </a:solidFill>
              </a:rPr>
              <a:t>她这个人真有</a:t>
            </a:r>
            <a:r>
              <a:rPr lang="zh-CN" altLang="en-US" i="1" dirty="0">
                <a:solidFill>
                  <a:srgbClr val="FF0000"/>
                </a:solidFill>
              </a:rPr>
              <a:t>意思</a:t>
            </a:r>
            <a:r>
              <a:rPr lang="en-US" altLang="zh-CN" i="1" dirty="0">
                <a:solidFill>
                  <a:schemeClr val="accent2">
                    <a:lumMod val="50000"/>
                  </a:schemeClr>
                </a:solidFill>
              </a:rPr>
              <a:t>(funny)</a:t>
            </a:r>
            <a:r>
              <a:rPr lang="zh-CN" altLang="en-US" i="1" dirty="0">
                <a:solidFill>
                  <a:schemeClr val="accent2">
                    <a:lumMod val="50000"/>
                  </a:schemeClr>
                </a:solidFill>
              </a:rPr>
              <a:t>。</a:t>
            </a:r>
            <a:r>
              <a:rPr lang="en-US" altLang="zh-CN" i="1" dirty="0">
                <a:solidFill>
                  <a:schemeClr val="accent2">
                    <a:lumMod val="50000"/>
                  </a:schemeClr>
                </a:solidFill>
              </a:rPr>
              <a:t>”</a:t>
            </a:r>
            <a:r>
              <a:rPr lang="zh-CN" altLang="en-US" i="1" dirty="0">
                <a:solidFill>
                  <a:schemeClr val="accent2">
                    <a:lumMod val="50000"/>
                  </a:schemeClr>
                </a:solidFill>
              </a:rPr>
              <a:t>她说：</a:t>
            </a:r>
            <a:r>
              <a:rPr lang="en-US" altLang="zh-CN" i="1" dirty="0">
                <a:solidFill>
                  <a:schemeClr val="accent2">
                    <a:lumMod val="50000"/>
                  </a:schemeClr>
                </a:solidFill>
              </a:rPr>
              <a:t>“</a:t>
            </a:r>
            <a:r>
              <a:rPr lang="zh-CN" altLang="en-US" i="1" dirty="0">
                <a:solidFill>
                  <a:schemeClr val="accent2">
                    <a:lumMod val="50000"/>
                  </a:schemeClr>
                </a:solidFill>
              </a:rPr>
              <a:t>他这个人怪有</a:t>
            </a:r>
            <a:r>
              <a:rPr lang="zh-CN" altLang="en-US" i="1" dirty="0">
                <a:solidFill>
                  <a:srgbClr val="FF0000"/>
                </a:solidFill>
              </a:rPr>
              <a:t>意思</a:t>
            </a:r>
            <a:r>
              <a:rPr lang="zh-CN" altLang="en-US" i="1" dirty="0">
                <a:solidFill>
                  <a:schemeClr val="accent2">
                    <a:lumMod val="50000"/>
                  </a:schemeClr>
                </a:solidFill>
              </a:rPr>
              <a:t>的</a:t>
            </a:r>
            <a:r>
              <a:rPr lang="en-US" altLang="zh-CN" i="1" dirty="0">
                <a:solidFill>
                  <a:schemeClr val="accent2">
                    <a:lumMod val="50000"/>
                  </a:schemeClr>
                </a:solidFill>
                <a:sym typeface="+mn-ea"/>
              </a:rPr>
              <a:t>(funny)</a:t>
            </a:r>
            <a:r>
              <a:rPr lang="zh-CN" altLang="en-US" i="1" dirty="0">
                <a:solidFill>
                  <a:schemeClr val="accent2">
                    <a:lumMod val="50000"/>
                  </a:schemeClr>
                </a:solidFill>
              </a:rPr>
              <a:t>。</a:t>
            </a:r>
            <a:r>
              <a:rPr lang="en-US" altLang="zh-CN" i="1" dirty="0">
                <a:solidFill>
                  <a:schemeClr val="accent2">
                    <a:lumMod val="50000"/>
                  </a:schemeClr>
                </a:solidFill>
              </a:rPr>
              <a:t>”</a:t>
            </a:r>
            <a:r>
              <a:rPr lang="zh-CN" altLang="en-US" i="1" dirty="0">
                <a:solidFill>
                  <a:schemeClr val="accent2">
                    <a:lumMod val="50000"/>
                  </a:schemeClr>
                </a:solidFill>
              </a:rPr>
              <a:t>于是，人们以为他们有了</a:t>
            </a:r>
            <a:r>
              <a:rPr lang="zh-CN" altLang="en-US" i="1" dirty="0">
                <a:solidFill>
                  <a:srgbClr val="FF0000"/>
                </a:solidFill>
              </a:rPr>
              <a:t>意思</a:t>
            </a:r>
            <a:r>
              <a:rPr lang="en-US" altLang="zh-CN" i="1" dirty="0">
                <a:solidFill>
                  <a:schemeClr val="accent2">
                    <a:lumMod val="50000"/>
                  </a:schemeClr>
                </a:solidFill>
              </a:rPr>
              <a:t>(wish)</a:t>
            </a:r>
            <a:r>
              <a:rPr lang="zh-CN" altLang="en-US" i="1" dirty="0">
                <a:solidFill>
                  <a:schemeClr val="accent2">
                    <a:lumMod val="50000"/>
                  </a:schemeClr>
                </a:solidFill>
              </a:rPr>
              <a:t>，并让他</a:t>
            </a:r>
            <a:r>
              <a:rPr lang="zh-CN" altLang="en-US" i="1" dirty="0" smtClean="0">
                <a:solidFill>
                  <a:schemeClr val="accent2">
                    <a:lumMod val="50000"/>
                  </a:schemeClr>
                </a:solidFill>
              </a:rPr>
              <a:t>向她</a:t>
            </a:r>
            <a:r>
              <a:rPr lang="zh-CN" altLang="en-US" i="1" dirty="0" smtClean="0">
                <a:solidFill>
                  <a:srgbClr val="FF0000"/>
                </a:solidFill>
              </a:rPr>
              <a:t>意思</a:t>
            </a:r>
            <a:r>
              <a:rPr lang="zh-CN" altLang="en-US" i="1" dirty="0">
                <a:solidFill>
                  <a:srgbClr val="FF0000"/>
                </a:solidFill>
              </a:rPr>
              <a:t>意思</a:t>
            </a:r>
            <a:r>
              <a:rPr lang="en-US" altLang="zh-CN" i="1" dirty="0">
                <a:solidFill>
                  <a:schemeClr val="accent2">
                    <a:lumMod val="50000"/>
                  </a:schemeClr>
                </a:solidFill>
              </a:rPr>
              <a:t>(express)</a:t>
            </a:r>
            <a:r>
              <a:rPr lang="zh-CN" altLang="en-US" i="1" dirty="0">
                <a:solidFill>
                  <a:schemeClr val="accent2">
                    <a:lumMod val="50000"/>
                  </a:schemeClr>
                </a:solidFill>
              </a:rPr>
              <a:t>。他火了：</a:t>
            </a:r>
            <a:r>
              <a:rPr lang="en-US" altLang="zh-CN" i="1" dirty="0">
                <a:solidFill>
                  <a:schemeClr val="accent2">
                    <a:lumMod val="50000"/>
                  </a:schemeClr>
                </a:solidFill>
              </a:rPr>
              <a:t>“</a:t>
            </a:r>
            <a:r>
              <a:rPr lang="zh-CN" altLang="en-US" i="1" dirty="0">
                <a:solidFill>
                  <a:schemeClr val="accent2">
                    <a:lumMod val="50000"/>
                  </a:schemeClr>
                </a:solidFill>
              </a:rPr>
              <a:t>我根本没有那个</a:t>
            </a:r>
            <a:r>
              <a:rPr lang="zh-CN" altLang="en-US" i="1" dirty="0">
                <a:solidFill>
                  <a:srgbClr val="FF0000"/>
                </a:solidFill>
              </a:rPr>
              <a:t>意思</a:t>
            </a:r>
            <a:r>
              <a:rPr lang="en-US" altLang="zh-CN" i="1" dirty="0">
                <a:solidFill>
                  <a:schemeClr val="accent2">
                    <a:lumMod val="50000"/>
                  </a:schemeClr>
                </a:solidFill>
              </a:rPr>
              <a:t>(thought)</a:t>
            </a:r>
            <a:r>
              <a:rPr lang="zh-CN" altLang="en-US" i="1" dirty="0">
                <a:solidFill>
                  <a:schemeClr val="accent2">
                    <a:lumMod val="50000"/>
                  </a:schemeClr>
                </a:solidFill>
              </a:rPr>
              <a:t>！</a:t>
            </a:r>
            <a:r>
              <a:rPr lang="en-US" altLang="zh-CN" i="1" dirty="0">
                <a:solidFill>
                  <a:schemeClr val="accent2">
                    <a:lumMod val="50000"/>
                  </a:schemeClr>
                </a:solidFill>
              </a:rPr>
              <a:t>”</a:t>
            </a:r>
            <a:r>
              <a:rPr lang="zh-CN" altLang="en-US" i="1" dirty="0">
                <a:solidFill>
                  <a:schemeClr val="accent2">
                    <a:lumMod val="50000"/>
                  </a:schemeClr>
                </a:solidFill>
              </a:rPr>
              <a:t>她也生气了：</a:t>
            </a:r>
            <a:r>
              <a:rPr lang="en-US" altLang="zh-CN" i="1" dirty="0">
                <a:solidFill>
                  <a:schemeClr val="accent2">
                    <a:lumMod val="50000"/>
                  </a:schemeClr>
                </a:solidFill>
              </a:rPr>
              <a:t>“</a:t>
            </a:r>
            <a:r>
              <a:rPr lang="zh-CN" altLang="en-US" i="1" dirty="0">
                <a:solidFill>
                  <a:schemeClr val="accent2">
                    <a:lumMod val="50000"/>
                  </a:schemeClr>
                </a:solidFill>
              </a:rPr>
              <a:t>你们这么说是什么</a:t>
            </a:r>
            <a:r>
              <a:rPr lang="zh-CN" altLang="en-US" i="1" dirty="0">
                <a:solidFill>
                  <a:srgbClr val="FF0000"/>
                </a:solidFill>
              </a:rPr>
              <a:t>意思</a:t>
            </a:r>
            <a:r>
              <a:rPr lang="en-US" altLang="zh-CN" i="1" dirty="0">
                <a:solidFill>
                  <a:schemeClr val="accent2">
                    <a:lumMod val="50000"/>
                  </a:schemeClr>
                </a:solidFill>
              </a:rPr>
              <a:t>(intention)</a:t>
            </a:r>
            <a:r>
              <a:rPr lang="zh-CN" altLang="en-US" i="1" dirty="0">
                <a:solidFill>
                  <a:schemeClr val="accent2">
                    <a:lumMod val="50000"/>
                  </a:schemeClr>
                </a:solidFill>
              </a:rPr>
              <a:t>？</a:t>
            </a:r>
            <a:r>
              <a:rPr lang="en-US" altLang="zh-CN" i="1" dirty="0">
                <a:solidFill>
                  <a:schemeClr val="accent2">
                    <a:lumMod val="50000"/>
                  </a:schemeClr>
                </a:solidFill>
              </a:rPr>
              <a:t>”</a:t>
            </a:r>
            <a:r>
              <a:rPr lang="zh-CN" altLang="en-US" i="1" dirty="0">
                <a:solidFill>
                  <a:schemeClr val="accent2">
                    <a:lumMod val="50000"/>
                  </a:schemeClr>
                </a:solidFill>
              </a:rPr>
              <a:t>事后有人说：</a:t>
            </a:r>
            <a:r>
              <a:rPr lang="en-US" altLang="zh-CN" i="1" dirty="0">
                <a:solidFill>
                  <a:schemeClr val="accent2">
                    <a:lumMod val="50000"/>
                  </a:schemeClr>
                </a:solidFill>
              </a:rPr>
              <a:t>“</a:t>
            </a:r>
            <a:r>
              <a:rPr lang="zh-CN" altLang="en-US" i="1" dirty="0">
                <a:solidFill>
                  <a:schemeClr val="accent2">
                    <a:lumMod val="50000"/>
                  </a:schemeClr>
                </a:solidFill>
              </a:rPr>
              <a:t>真有</a:t>
            </a:r>
            <a:r>
              <a:rPr lang="zh-CN" altLang="en-US" i="1" dirty="0">
                <a:solidFill>
                  <a:srgbClr val="FF0000"/>
                </a:solidFill>
              </a:rPr>
              <a:t>意思</a:t>
            </a:r>
            <a:r>
              <a:rPr lang="en-US" altLang="zh-CN" i="1" dirty="0">
                <a:solidFill>
                  <a:schemeClr val="accent2">
                    <a:lumMod val="50000"/>
                  </a:schemeClr>
                </a:solidFill>
              </a:rPr>
              <a:t>(funny)</a:t>
            </a:r>
            <a:r>
              <a:rPr lang="zh-CN" altLang="en-US" i="1" dirty="0">
                <a:solidFill>
                  <a:schemeClr val="accent2">
                    <a:lumMod val="50000"/>
                  </a:schemeClr>
                </a:solidFill>
              </a:rPr>
              <a:t>。</a:t>
            </a:r>
            <a:r>
              <a:rPr lang="en-US" altLang="zh-CN" i="1" dirty="0">
                <a:solidFill>
                  <a:schemeClr val="accent2">
                    <a:lumMod val="50000"/>
                  </a:schemeClr>
                </a:solidFill>
              </a:rPr>
              <a:t>”</a:t>
            </a:r>
            <a:r>
              <a:rPr lang="zh-CN" altLang="en-US" i="1" dirty="0">
                <a:solidFill>
                  <a:schemeClr val="accent2">
                    <a:lumMod val="50000"/>
                  </a:schemeClr>
                </a:solidFill>
              </a:rPr>
              <a:t>也有人说：</a:t>
            </a:r>
            <a:r>
              <a:rPr lang="en-US" altLang="zh-CN" i="1" dirty="0">
                <a:solidFill>
                  <a:schemeClr val="accent2">
                    <a:lumMod val="50000"/>
                  </a:schemeClr>
                </a:solidFill>
              </a:rPr>
              <a:t>“</a:t>
            </a:r>
            <a:r>
              <a:rPr lang="zh-CN" altLang="en-US" i="1" dirty="0">
                <a:solidFill>
                  <a:schemeClr val="accent2">
                    <a:lumMod val="50000"/>
                  </a:schemeClr>
                </a:solidFill>
              </a:rPr>
              <a:t>真没</a:t>
            </a:r>
            <a:r>
              <a:rPr lang="zh-CN" altLang="en-US" i="1" dirty="0">
                <a:solidFill>
                  <a:srgbClr val="FF0000"/>
                </a:solidFill>
              </a:rPr>
              <a:t>意思</a:t>
            </a:r>
            <a:r>
              <a:rPr lang="en-US" altLang="zh-CN" i="1" dirty="0">
                <a:solidFill>
                  <a:schemeClr val="accent2">
                    <a:lumMod val="50000"/>
                  </a:schemeClr>
                </a:solidFill>
              </a:rPr>
              <a:t>(nonsense)</a:t>
            </a:r>
            <a:r>
              <a:rPr lang="zh-CN" altLang="en-US" i="1" dirty="0">
                <a:solidFill>
                  <a:schemeClr val="accent2">
                    <a:lumMod val="50000"/>
                  </a:schemeClr>
                </a:solidFill>
              </a:rPr>
              <a:t>。</a:t>
            </a:r>
            <a:r>
              <a:rPr lang="en-US" altLang="zh-CN" i="1" dirty="0">
                <a:solidFill>
                  <a:schemeClr val="accent2">
                    <a:lumMod val="50000"/>
                  </a:schemeClr>
                </a:solidFill>
              </a:rPr>
              <a:t>”</a:t>
            </a:r>
            <a:endParaRPr lang="zh-CN" altLang="en-US" i="1" dirty="0">
              <a:solidFill>
                <a:schemeClr val="accent2">
                  <a:lumMod val="50000"/>
                </a:schemeClr>
              </a:solidFill>
            </a:endParaRPr>
          </a:p>
          <a:p>
            <a:pPr indent="0">
              <a:lnSpc>
                <a:spcPct val="150000"/>
              </a:lnSpc>
              <a:buFont typeface="Arial" panose="020B0604020202020204" pitchFamily="34" charset="0"/>
              <a:buNone/>
            </a:pPr>
            <a:endParaRPr lang="zh-CN" altLang="en-US" i="1" dirty="0">
              <a:solidFill>
                <a:schemeClr val="accent2">
                  <a:lumMod val="50000"/>
                </a:schemeClr>
              </a:solidFill>
            </a:endParaRPr>
          </a:p>
        </p:txBody>
      </p:sp>
      <p:sp>
        <p:nvSpPr>
          <p:cNvPr id="4" name="文本框 3"/>
          <p:cNvSpPr txBox="1"/>
          <p:nvPr/>
        </p:nvSpPr>
        <p:spPr>
          <a:xfrm>
            <a:off x="689610" y="4372610"/>
            <a:ext cx="10813415" cy="1337945"/>
          </a:xfrm>
          <a:prstGeom prst="rect">
            <a:avLst/>
          </a:prstGeom>
          <a:noFill/>
        </p:spPr>
        <p:txBody>
          <a:bodyPr wrap="square" rtlCol="0">
            <a:spAutoFit/>
          </a:bodyPr>
          <a:lstStyle/>
          <a:p>
            <a:pPr>
              <a:lnSpc>
                <a:spcPct val="150000"/>
              </a:lnSpc>
            </a:pPr>
            <a:r>
              <a:rPr lang="en-US" altLang="zh-CN" b="1">
                <a:latin typeface="Calibri" panose="020F0502020204030204" charset="0"/>
                <a:ea typeface="黑体" panose="02010609060101010101" pitchFamily="49" charset="-122"/>
                <a:cs typeface="Calibri" panose="020F0502020204030204" charset="0"/>
              </a:rPr>
              <a:t>4. 容错性 </a:t>
            </a:r>
          </a:p>
          <a:p>
            <a:pPr marL="285750" indent="-285750">
              <a:lnSpc>
                <a:spcPct val="150000"/>
              </a:lnSpc>
              <a:buFont typeface="Arial" panose="020B0604020202020204" pitchFamily="34" charset="0"/>
              <a:buChar char="•"/>
            </a:pPr>
            <a:r>
              <a:rPr lang="en-US" altLang="zh-CN">
                <a:solidFill>
                  <a:schemeClr val="tx1"/>
                </a:solidFill>
                <a:latin typeface="Calibri" panose="020F0502020204030204" charset="0"/>
                <a:ea typeface="黑体" panose="02010609060101010101" pitchFamily="49" charset="-122"/>
                <a:cs typeface="Calibri" panose="020F0502020204030204" charset="0"/>
              </a:rPr>
              <a:t>人类处理语言文字时，即使有错误也能大概猜到它想表达的含义，</a:t>
            </a:r>
            <a:r>
              <a:rPr lang="en-US" altLang="zh-CN">
                <a:solidFill>
                  <a:srgbClr val="FF0000"/>
                </a:solidFill>
                <a:latin typeface="Calibri" panose="020F0502020204030204" charset="0"/>
                <a:ea typeface="黑体" panose="02010609060101010101" pitchFamily="49" charset="-122"/>
                <a:cs typeface="Calibri" panose="020F0502020204030204" charset="0"/>
              </a:rPr>
              <a:t>但是计算机一旦出错，就会造成很大影响。</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Why NLP is hard?</a:t>
            </a:r>
          </a:p>
        </p:txBody>
      </p:sp>
      <p:sp>
        <p:nvSpPr>
          <p:cNvPr id="3" name="文本框 2"/>
          <p:cNvSpPr txBox="1"/>
          <p:nvPr/>
        </p:nvSpPr>
        <p:spPr>
          <a:xfrm>
            <a:off x="642620" y="1457960"/>
            <a:ext cx="10813415" cy="1753235"/>
          </a:xfrm>
          <a:prstGeom prst="rect">
            <a:avLst/>
          </a:prstGeom>
          <a:noFill/>
        </p:spPr>
        <p:txBody>
          <a:bodyPr wrap="square" rtlCol="0">
            <a:spAutoFit/>
          </a:bodyPr>
          <a:lstStyle/>
          <a:p>
            <a:pPr>
              <a:lnSpc>
                <a:spcPct val="150000"/>
              </a:lnSpc>
            </a:pPr>
            <a:r>
              <a:rPr lang="en-US" altLang="zh-CN" b="1">
                <a:latin typeface="黑体" panose="02010609060101010101" pitchFamily="49" charset="-122"/>
                <a:ea typeface="黑体" panose="02010609060101010101" pitchFamily="49" charset="-122"/>
                <a:cs typeface="黑体" panose="02010609060101010101" pitchFamily="49" charset="-122"/>
              </a:rPr>
              <a:t>5. </a:t>
            </a:r>
            <a:r>
              <a:rPr lang="zh-CN" altLang="en-US" b="1">
                <a:latin typeface="黑体" panose="02010609060101010101" pitchFamily="49" charset="-122"/>
                <a:ea typeface="黑体" panose="02010609060101010101" pitchFamily="49" charset="-122"/>
                <a:cs typeface="黑体" panose="02010609060101010101" pitchFamily="49" charset="-122"/>
              </a:rPr>
              <a:t>易变性</a:t>
            </a:r>
          </a:p>
          <a:p>
            <a:pPr marL="285750" indent="-285750">
              <a:lnSpc>
                <a:spcPct val="150000"/>
              </a:lnSpc>
              <a:buFont typeface="Arial" panose="020B0604020202020204" pitchFamily="34" charset="0"/>
              <a:buChar char="•"/>
            </a:pP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rPr>
              <a:t>编程语言每年的变化不大，而且新版本通常兼容旧版本。</a:t>
            </a:r>
          </a:p>
          <a:p>
            <a:pPr marL="285750" indent="-285750">
              <a:lnSpc>
                <a:spcPct val="150000"/>
              </a:lnSpc>
              <a:buFont typeface="Arial" panose="020B0604020202020204" pitchFamily="34" charset="0"/>
              <a:buChar char="•"/>
            </a:pP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rPr>
              <a:t>但是自然语言不是一个机构建立的，是全人类约定俗成的，我们每个人都可以创造新的词汇和新的用法。此外，每个语言也会不断的从其他语言中吸收和改进词汇。</a:t>
            </a:r>
          </a:p>
        </p:txBody>
      </p:sp>
      <p:sp>
        <p:nvSpPr>
          <p:cNvPr id="4" name="文本框 3"/>
          <p:cNvSpPr txBox="1"/>
          <p:nvPr/>
        </p:nvSpPr>
        <p:spPr>
          <a:xfrm>
            <a:off x="689610" y="3596640"/>
            <a:ext cx="10813415" cy="2999740"/>
          </a:xfrm>
          <a:prstGeom prst="rect">
            <a:avLst/>
          </a:prstGeom>
          <a:noFill/>
        </p:spPr>
        <p:txBody>
          <a:bodyPr wrap="square" rtlCol="0">
            <a:spAutoFit/>
          </a:bodyPr>
          <a:lstStyle/>
          <a:p>
            <a:pPr algn="l">
              <a:lnSpc>
                <a:spcPct val="150000"/>
              </a:lnSpc>
              <a:buClrTx/>
              <a:buSzTx/>
              <a:buNone/>
            </a:pPr>
            <a:r>
              <a:rPr lang="en-US" altLang="zh-CN" b="1">
                <a:latin typeface="黑体" panose="02010609060101010101" pitchFamily="49" charset="-122"/>
                <a:ea typeface="黑体" panose="02010609060101010101" pitchFamily="49" charset="-122"/>
                <a:cs typeface="黑体" panose="02010609060101010101" pitchFamily="49" charset="-122"/>
              </a:rPr>
              <a:t>6. 简略性 </a:t>
            </a:r>
          </a:p>
          <a:p>
            <a:pPr marL="285750" indent="-285750" algn="l">
              <a:lnSpc>
                <a:spcPct val="150000"/>
              </a:lnSpc>
              <a:buClrTx/>
              <a:buSzTx/>
              <a:buFont typeface="Arial" panose="020B0604020202020204" pitchFamily="34" charset="0"/>
              <a:buChar char="•"/>
            </a:pPr>
            <a:r>
              <a:rPr lang="en-US" altLang="zh-CN">
                <a:solidFill>
                  <a:schemeClr val="tx1"/>
                </a:solidFill>
                <a:latin typeface="黑体" panose="02010609060101010101" pitchFamily="49" charset="-122"/>
                <a:ea typeface="黑体" panose="02010609060101010101" pitchFamily="49" charset="-122"/>
                <a:cs typeface="黑体" panose="02010609060101010101" pitchFamily="49" charset="-122"/>
              </a:rPr>
              <a:t>人类使用语言时通常会言简意赅，但是对方仍然能理解。</a:t>
            </a:r>
          </a:p>
          <a:p>
            <a:pPr marL="285750" indent="-285750" algn="l">
              <a:lnSpc>
                <a:spcPct val="150000"/>
              </a:lnSpc>
              <a:buClrTx/>
              <a:buSzTx/>
              <a:buFont typeface="Arial" panose="020B0604020202020204" pitchFamily="34" charset="0"/>
              <a:buChar char="•"/>
            </a:pPr>
            <a:r>
              <a:rPr lang="en-US" altLang="zh-CN">
                <a:solidFill>
                  <a:schemeClr val="tx1"/>
                </a:solidFill>
                <a:latin typeface="黑体" panose="02010609060101010101" pitchFamily="49" charset="-122"/>
                <a:ea typeface="黑体" panose="02010609060101010101" pitchFamily="49" charset="-122"/>
                <a:cs typeface="黑体" panose="02010609060101010101" pitchFamily="49" charset="-122"/>
              </a:rPr>
              <a:t>比如我们常说</a:t>
            </a:r>
            <a:r>
              <a:rPr lang="zh-CN" altLang="en-US">
                <a:solidFill>
                  <a:schemeClr val="tx1"/>
                </a:solidFill>
                <a:latin typeface="黑体" panose="02010609060101010101" pitchFamily="49" charset="-122"/>
                <a:ea typeface="黑体" panose="02010609060101010101" pitchFamily="49" charset="-122"/>
                <a:cs typeface="黑体" panose="02010609060101010101" pitchFamily="49" charset="-122"/>
              </a:rPr>
              <a:t>：</a:t>
            </a:r>
            <a:r>
              <a:rPr lang="en-US" altLang="zh-CN">
                <a:solidFill>
                  <a:schemeClr val="tx1"/>
                </a:solidFill>
                <a:latin typeface="黑体" panose="02010609060101010101" pitchFamily="49" charset="-122"/>
                <a:ea typeface="黑体" panose="02010609060101010101" pitchFamily="49" charset="-122"/>
                <a:cs typeface="黑体" panose="02010609060101010101" pitchFamily="49" charset="-122"/>
              </a:rPr>
              <a:t>上师大。。。。</a:t>
            </a:r>
          </a:p>
          <a:p>
            <a:pPr marL="285750" indent="-285750" algn="l">
              <a:lnSpc>
                <a:spcPct val="150000"/>
              </a:lnSpc>
              <a:buClrTx/>
              <a:buSzTx/>
              <a:buFont typeface="Arial" panose="020B0604020202020204" pitchFamily="34" charset="0"/>
              <a:buChar char="•"/>
            </a:pPr>
            <a:r>
              <a:rPr lang="en-US" altLang="zh-CN">
                <a:solidFill>
                  <a:schemeClr val="tx1"/>
                </a:solidFill>
                <a:latin typeface="黑体" panose="02010609060101010101" pitchFamily="49" charset="-122"/>
                <a:ea typeface="黑体" panose="02010609060101010101" pitchFamily="49" charset="-122"/>
                <a:cs typeface="黑体" panose="02010609060101010101" pitchFamily="49" charset="-122"/>
              </a:rPr>
              <a:t>会对朋友说：老地方见。</a:t>
            </a:r>
          </a:p>
          <a:p>
            <a:pPr marL="285750" indent="-285750" algn="l">
              <a:lnSpc>
                <a:spcPct val="150000"/>
              </a:lnSpc>
              <a:buClrTx/>
              <a:buSzTx/>
              <a:buFont typeface="Arial" panose="020B0604020202020204" pitchFamily="34" charset="0"/>
              <a:buChar char="•"/>
            </a:pPr>
            <a:r>
              <a:rPr lang="en-US" altLang="zh-CN">
                <a:solidFill>
                  <a:schemeClr val="tx1"/>
                </a:solidFill>
                <a:latin typeface="黑体" panose="02010609060101010101" pitchFamily="49" charset="-122"/>
                <a:ea typeface="黑体" panose="02010609060101010101" pitchFamily="49" charset="-122"/>
                <a:cs typeface="黑体" panose="02010609060101010101" pitchFamily="49" charset="-122"/>
              </a:rPr>
              <a:t>やばい    やベえ</a:t>
            </a:r>
          </a:p>
          <a:p>
            <a:pPr marL="285750" indent="-285750" algn="l">
              <a:lnSpc>
                <a:spcPct val="150000"/>
              </a:lnSpc>
              <a:buClrTx/>
              <a:buSzTx/>
              <a:buFont typeface="Arial" panose="020B0604020202020204" pitchFamily="34" charset="0"/>
              <a:buChar char="•"/>
            </a:pPr>
            <a:r>
              <a:rPr lang="en-US" altLang="zh-CN">
                <a:solidFill>
                  <a:schemeClr val="tx1"/>
                </a:solidFill>
                <a:latin typeface="黑体" panose="02010609060101010101" pitchFamily="49" charset="-122"/>
                <a:ea typeface="黑体" panose="02010609060101010101" pitchFamily="49" charset="-122"/>
                <a:cs typeface="黑体" panose="02010609060101010101" pitchFamily="49" charset="-122"/>
              </a:rPr>
              <a:t>うるさい    うるせえ</a:t>
            </a:r>
          </a:p>
          <a:p>
            <a:pPr marL="285750" indent="-285750" algn="l">
              <a:lnSpc>
                <a:spcPct val="150000"/>
              </a:lnSpc>
              <a:buClrTx/>
              <a:buSzTx/>
              <a:buFont typeface="Arial" panose="020B0604020202020204" pitchFamily="34" charset="0"/>
              <a:buChar char="•"/>
            </a:pPr>
            <a:r>
              <a:rPr lang="en-US" altLang="zh-CN">
                <a:solidFill>
                  <a:srgbClr val="FF0000"/>
                </a:solidFill>
                <a:latin typeface="黑体" panose="02010609060101010101" pitchFamily="49" charset="-122"/>
                <a:ea typeface="黑体" panose="02010609060101010101" pitchFamily="49" charset="-122"/>
                <a:cs typeface="黑体" panose="02010609060101010101" pitchFamily="49" charset="-122"/>
              </a:rPr>
              <a:t>但机器并不一定能理解缩略词的含义。</a:t>
            </a:r>
          </a:p>
        </p:txBody>
      </p:sp>
      <p:cxnSp>
        <p:nvCxnSpPr>
          <p:cNvPr id="5" name="直接箭头连接符 4"/>
          <p:cNvCxnSpPr/>
          <p:nvPr/>
        </p:nvCxnSpPr>
        <p:spPr>
          <a:xfrm>
            <a:off x="1807210" y="5572760"/>
            <a:ext cx="3981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2036445" y="5975350"/>
            <a:ext cx="3981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559" y="241936"/>
            <a:ext cx="10850563" cy="1028699"/>
          </a:xfrm>
        </p:spPr>
        <p:txBody>
          <a:bodyPr/>
          <a:lstStyle/>
          <a:p>
            <a:pPr algn="l" defTabSz="457200" eaLnBrk="0">
              <a:lnSpc>
                <a:spcPct val="142000"/>
              </a:lnSpc>
              <a:buClrTx/>
              <a:buSzTx/>
              <a:buFontTx/>
            </a:pPr>
            <a:r>
              <a:rPr sz="3000" b="1" spc="10" dirty="0">
                <a:solidFill>
                  <a:srgbClr val="000000">
                    <a:alpha val="100000"/>
                  </a:srgbClr>
                </a:solidFill>
                <a:latin typeface="Calibri" panose="020F0502020204030204"/>
                <a:ea typeface="Calibri" panose="020F0502020204030204"/>
                <a:cs typeface="Calibri" panose="020F0502020204030204"/>
              </a:rPr>
              <a:t>About This Course</a:t>
            </a:r>
          </a:p>
        </p:txBody>
      </p:sp>
      <p:sp>
        <p:nvSpPr>
          <p:cNvPr id="3" name="矩形 2"/>
          <p:cNvSpPr/>
          <p:nvPr/>
        </p:nvSpPr>
        <p:spPr>
          <a:xfrm>
            <a:off x="522515" y="1042516"/>
            <a:ext cx="11485265" cy="5285105"/>
          </a:xfrm>
          <a:prstGeom prst="rect">
            <a:avLst/>
          </a:prstGeom>
        </p:spPr>
        <p:txBody>
          <a:bodyPr wrap="square">
            <a:spAutoFit/>
          </a:bodyPr>
          <a:lstStyle/>
          <a:p>
            <a:pPr algn="just">
              <a:lnSpc>
                <a:spcPct val="150000"/>
              </a:lnSpc>
              <a:spcAft>
                <a:spcPts val="0"/>
              </a:spcAft>
            </a:pPr>
            <a:r>
              <a:rPr lang="zh-CN" altLang="en-US" sz="2500" b="1" kern="100" dirty="0" smtClean="0">
                <a:latin typeface="黑体" panose="02010609060101010101" pitchFamily="49" charset="-122"/>
                <a:ea typeface="黑体" panose="02010609060101010101" pitchFamily="49" charset="-122"/>
                <a:cs typeface="黑体" panose="02010609060101010101" pitchFamily="49" charset="-122"/>
              </a:rPr>
              <a:t>考试成绩评定</a:t>
            </a:r>
            <a:r>
              <a:rPr lang="zh-CN" altLang="zh-CN" sz="2500" b="1" kern="100"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sz="2500" b="1" kern="100" dirty="0" smtClean="0">
              <a:latin typeface="黑体" panose="02010609060101010101" pitchFamily="49" charset="-122"/>
              <a:ea typeface="黑体" panose="02010609060101010101" pitchFamily="49" charset="-122"/>
              <a:cs typeface="黑体" panose="02010609060101010101" pitchFamily="49" charset="-122"/>
            </a:endParaRPr>
          </a:p>
          <a:p>
            <a:pPr marL="342900" indent="-342900">
              <a:lnSpc>
                <a:spcPct val="150000"/>
              </a:lnSpc>
              <a:buFont typeface="Arial" panose="020B0604020202020204" pitchFamily="34" charset="0"/>
              <a:buChar char="•"/>
            </a:pPr>
            <a:r>
              <a:rPr lang="zh-CN" altLang="en-US" sz="2500" dirty="0">
                <a:latin typeface="黑体" panose="02010609060101010101" pitchFamily="49" charset="-122"/>
                <a:ea typeface="黑体" panose="02010609060101010101" pitchFamily="49" charset="-122"/>
                <a:cs typeface="黑体" panose="02010609060101010101" pitchFamily="49" charset="-122"/>
              </a:rPr>
              <a:t>本课程的成绩由</a:t>
            </a:r>
            <a:r>
              <a:rPr lang="zh-CN" alt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出勤分、平时成绩和期末成绩</a:t>
            </a:r>
            <a:r>
              <a:rPr lang="zh-CN" altLang="en-US" sz="2500" dirty="0">
                <a:latin typeface="黑体" panose="02010609060101010101" pitchFamily="49" charset="-122"/>
                <a:ea typeface="黑体" panose="02010609060101010101" pitchFamily="49" charset="-122"/>
                <a:cs typeface="黑体" panose="02010609060101010101" pitchFamily="49" charset="-122"/>
              </a:rPr>
              <a:t>三部分组成</a:t>
            </a:r>
            <a:r>
              <a:rPr lang="zh-CN" altLang="en-US" sz="2500"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sz="2500" dirty="0" smtClean="0">
              <a:latin typeface="黑体" panose="02010609060101010101" pitchFamily="49" charset="-122"/>
              <a:ea typeface="黑体" panose="02010609060101010101" pitchFamily="49" charset="-122"/>
              <a:cs typeface="黑体" panose="02010609060101010101" pitchFamily="49" charset="-122"/>
            </a:endParaRPr>
          </a:p>
          <a:p>
            <a:pPr marL="342900" indent="-342900">
              <a:lnSpc>
                <a:spcPct val="150000"/>
              </a:lnSpc>
              <a:buFont typeface="Arial" panose="020B0604020202020204" pitchFamily="34" charset="0"/>
              <a:buChar char="•"/>
            </a:pPr>
            <a:r>
              <a:rPr lang="zh-CN" altLang="en-US" sz="2500" dirty="0" smtClean="0">
                <a:latin typeface="黑体" panose="02010609060101010101" pitchFamily="49" charset="-122"/>
                <a:ea typeface="黑体" panose="02010609060101010101" pitchFamily="49" charset="-122"/>
                <a:cs typeface="黑体" panose="02010609060101010101" pitchFamily="49" charset="-122"/>
              </a:rPr>
              <a:t>其中</a:t>
            </a:r>
            <a:r>
              <a:rPr lang="zh-CN" altLang="en-US" sz="2500" dirty="0">
                <a:latin typeface="黑体" panose="02010609060101010101" pitchFamily="49" charset="-122"/>
                <a:ea typeface="黑体" panose="02010609060101010101" pitchFamily="49" charset="-122"/>
                <a:cs typeface="黑体" panose="02010609060101010101" pitchFamily="49" charset="-122"/>
              </a:rPr>
              <a:t>，</a:t>
            </a:r>
            <a:r>
              <a:rPr lang="zh-CN" alt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出勤分占</a:t>
            </a:r>
            <a:r>
              <a:rPr 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10%</a:t>
            </a:r>
            <a:r>
              <a:rPr lang="zh-CN" alt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，平时成绩占</a:t>
            </a:r>
            <a:r>
              <a:rPr lang="en-US" altLang="zh-CN"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5</a:t>
            </a:r>
            <a:r>
              <a:rPr 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0%</a:t>
            </a:r>
            <a:r>
              <a:rPr lang="zh-CN" alt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，期末作业成绩占</a:t>
            </a:r>
            <a:r>
              <a:rPr lang="en-US" altLang="zh-CN"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4</a:t>
            </a:r>
            <a:r>
              <a:rPr 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0%</a:t>
            </a:r>
            <a:r>
              <a:rPr lang="zh-CN" altLang="en-US" sz="2500" dirty="0">
                <a:latin typeface="黑体" panose="02010609060101010101" pitchFamily="49" charset="-122"/>
                <a:ea typeface="黑体" panose="02010609060101010101" pitchFamily="49" charset="-122"/>
                <a:cs typeface="黑体" panose="02010609060101010101" pitchFamily="49" charset="-122"/>
              </a:rPr>
              <a:t>。</a:t>
            </a:r>
          </a:p>
          <a:p>
            <a:pPr marL="342900" indent="-342900">
              <a:lnSpc>
                <a:spcPct val="150000"/>
              </a:lnSpc>
              <a:buFont typeface="Arial" panose="020B0604020202020204" pitchFamily="34" charset="0"/>
              <a:buChar char="•"/>
            </a:pPr>
            <a:r>
              <a:rPr lang="zh-CN" altLang="en-US" sz="2500" dirty="0">
                <a:latin typeface="黑体" panose="02010609060101010101" pitchFamily="49" charset="-122"/>
                <a:ea typeface="黑体" panose="02010609060101010101" pitchFamily="49" charset="-122"/>
                <a:cs typeface="黑体" panose="02010609060101010101" pitchFamily="49" charset="-122"/>
              </a:rPr>
              <a:t>具体评价标准如下：</a:t>
            </a:r>
            <a:endParaRPr lang="en-US" sz="2500" dirty="0">
              <a:latin typeface="黑体" panose="02010609060101010101" pitchFamily="49" charset="-122"/>
              <a:ea typeface="黑体" panose="02010609060101010101" pitchFamily="49" charset="-122"/>
              <a:cs typeface="黑体" panose="02010609060101010101" pitchFamily="49" charset="-122"/>
            </a:endParaRPr>
          </a:p>
          <a:p>
            <a:pPr marL="342900" lvl="0" indent="-342900">
              <a:lnSpc>
                <a:spcPct val="150000"/>
              </a:lnSpc>
              <a:buFont typeface="Arial" panose="020B0604020202020204" pitchFamily="34" charset="0"/>
              <a:buChar char="•"/>
            </a:pPr>
            <a:r>
              <a:rPr lang="zh-CN" altLang="en-US" sz="2500" b="1" dirty="0">
                <a:latin typeface="黑体" panose="02010609060101010101" pitchFamily="49" charset="-122"/>
                <a:ea typeface="黑体" panose="02010609060101010101" pitchFamily="49" charset="-122"/>
                <a:cs typeface="黑体" panose="02010609060101010101" pitchFamily="49" charset="-122"/>
              </a:rPr>
              <a:t>出勤：</a:t>
            </a:r>
            <a:r>
              <a:rPr lang="zh-CN" altLang="en-US" sz="2500" dirty="0">
                <a:latin typeface="黑体" panose="02010609060101010101" pitchFamily="49" charset="-122"/>
                <a:ea typeface="黑体" panose="02010609060101010101" pitchFamily="49" charset="-122"/>
                <a:cs typeface="黑体" panose="02010609060101010101" pitchFamily="49" charset="-122"/>
              </a:rPr>
              <a:t>无故旷课</a:t>
            </a:r>
            <a:r>
              <a:rPr lang="en-US" sz="2500" dirty="0">
                <a:latin typeface="黑体" panose="02010609060101010101" pitchFamily="49" charset="-122"/>
                <a:ea typeface="黑体" panose="02010609060101010101" pitchFamily="49" charset="-122"/>
                <a:cs typeface="黑体" panose="02010609060101010101" pitchFamily="49" charset="-122"/>
              </a:rPr>
              <a:t>1</a:t>
            </a:r>
            <a:r>
              <a:rPr lang="zh-CN" altLang="en-US" sz="2500" dirty="0">
                <a:latin typeface="黑体" panose="02010609060101010101" pitchFamily="49" charset="-122"/>
                <a:ea typeface="黑体" panose="02010609060101010101" pitchFamily="49" charset="-122"/>
                <a:cs typeface="黑体" panose="02010609060101010101" pitchFamily="49" charset="-122"/>
              </a:rPr>
              <a:t>次扣</a:t>
            </a:r>
            <a:r>
              <a:rPr lang="en-US" sz="2500" dirty="0">
                <a:latin typeface="黑体" panose="02010609060101010101" pitchFamily="49" charset="-122"/>
                <a:ea typeface="黑体" panose="02010609060101010101" pitchFamily="49" charset="-122"/>
                <a:cs typeface="黑体" panose="02010609060101010101" pitchFamily="49" charset="-122"/>
              </a:rPr>
              <a:t>10</a:t>
            </a:r>
            <a:r>
              <a:rPr lang="zh-CN" altLang="en-US" sz="2500" dirty="0">
                <a:latin typeface="黑体" panose="02010609060101010101" pitchFamily="49" charset="-122"/>
                <a:ea typeface="黑体" panose="02010609060101010101" pitchFamily="49" charset="-122"/>
                <a:cs typeface="黑体" panose="02010609060101010101" pitchFamily="49" charset="-122"/>
              </a:rPr>
              <a:t>分，超过三次者（含三次）取消期末考试资格，课程成绩记为不及格。</a:t>
            </a:r>
            <a:endParaRPr lang="en-US" sz="2500" dirty="0">
              <a:latin typeface="黑体" panose="02010609060101010101" pitchFamily="49" charset="-122"/>
              <a:ea typeface="黑体" panose="02010609060101010101" pitchFamily="49" charset="-122"/>
              <a:cs typeface="黑体" panose="02010609060101010101" pitchFamily="49" charset="-122"/>
            </a:endParaRPr>
          </a:p>
          <a:p>
            <a:pPr marL="342900" lvl="0" indent="-342900">
              <a:lnSpc>
                <a:spcPct val="150000"/>
              </a:lnSpc>
              <a:buFont typeface="Arial" panose="020B0604020202020204" pitchFamily="34" charset="0"/>
              <a:buChar char="•"/>
            </a:pPr>
            <a:r>
              <a:rPr lang="zh-CN" altLang="en-US" sz="2500" b="1" dirty="0">
                <a:latin typeface="黑体" panose="02010609060101010101" pitchFamily="49" charset="-122"/>
                <a:ea typeface="黑体" panose="02010609060101010101" pitchFamily="49" charset="-122"/>
                <a:cs typeface="黑体" panose="02010609060101010101" pitchFamily="49" charset="-122"/>
              </a:rPr>
              <a:t>平时成绩：</a:t>
            </a:r>
            <a:r>
              <a:rPr lang="zh-CN" altLang="en-US" sz="2500" dirty="0">
                <a:latin typeface="黑体" panose="02010609060101010101" pitchFamily="49" charset="-122"/>
                <a:ea typeface="黑体" panose="02010609060101010101" pitchFamily="49" charset="-122"/>
                <a:cs typeface="黑体" panose="02010609060101010101" pitchFamily="49" charset="-122"/>
              </a:rPr>
              <a:t>由</a:t>
            </a:r>
            <a:r>
              <a:rPr lang="zh-CN" alt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课堂表现</a:t>
            </a:r>
            <a:r>
              <a:rPr lang="en-US" altLang="zh-CN"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4</a:t>
            </a:r>
            <a:r>
              <a:rPr 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0%</a:t>
            </a:r>
            <a:r>
              <a:rPr lang="zh-CN" alt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、课后作业</a:t>
            </a:r>
            <a:r>
              <a:rPr lang="en-US" altLang="zh-CN"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6</a:t>
            </a:r>
            <a:r>
              <a:rPr 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0%</a:t>
            </a:r>
            <a:r>
              <a:rPr lang="zh-CN" altLang="en-US" sz="2500" dirty="0">
                <a:latin typeface="黑体" panose="02010609060101010101" pitchFamily="49" charset="-122"/>
                <a:ea typeface="黑体" panose="02010609060101010101" pitchFamily="49" charset="-122"/>
                <a:cs typeface="黑体" panose="02010609060101010101" pitchFamily="49" charset="-122"/>
              </a:rPr>
              <a:t>组成</a:t>
            </a:r>
            <a:r>
              <a:rPr lang="zh-CN" altLang="en-US" sz="2500" dirty="0" smtClean="0">
                <a:latin typeface="黑体" panose="02010609060101010101" pitchFamily="49" charset="-122"/>
                <a:ea typeface="黑体" panose="02010609060101010101" pitchFamily="49" charset="-122"/>
                <a:cs typeface="黑体" panose="02010609060101010101" pitchFamily="49" charset="-122"/>
              </a:rPr>
              <a:t>，有</a:t>
            </a:r>
            <a:r>
              <a:rPr lang="zh-CN" altLang="en-US" sz="2500" dirty="0">
                <a:latin typeface="黑体" panose="02010609060101010101" pitchFamily="49" charset="-122"/>
                <a:ea typeface="黑体" panose="02010609060101010101" pitchFamily="49" charset="-122"/>
                <a:cs typeface="黑体" panose="02010609060101010101" pitchFamily="49" charset="-122"/>
              </a:rPr>
              <a:t>抄袭现象者对应项按</a:t>
            </a:r>
            <a:r>
              <a:rPr lang="en-US" sz="2500" dirty="0">
                <a:latin typeface="黑体" panose="02010609060101010101" pitchFamily="49" charset="-122"/>
                <a:ea typeface="黑体" panose="02010609060101010101" pitchFamily="49" charset="-122"/>
                <a:cs typeface="黑体" panose="02010609060101010101" pitchFamily="49" charset="-122"/>
              </a:rPr>
              <a:t>0</a:t>
            </a:r>
            <a:r>
              <a:rPr lang="zh-CN" altLang="en-US" sz="2500" dirty="0">
                <a:latin typeface="黑体" panose="02010609060101010101" pitchFamily="49" charset="-122"/>
                <a:ea typeface="黑体" panose="02010609060101010101" pitchFamily="49" charset="-122"/>
                <a:cs typeface="黑体" panose="02010609060101010101" pitchFamily="49" charset="-122"/>
              </a:rPr>
              <a:t>分计算。</a:t>
            </a:r>
            <a:endParaRPr lang="en-US" sz="2500" dirty="0">
              <a:latin typeface="黑体" panose="02010609060101010101" pitchFamily="49" charset="-122"/>
              <a:ea typeface="黑体" panose="02010609060101010101" pitchFamily="49" charset="-122"/>
              <a:cs typeface="黑体" panose="02010609060101010101" pitchFamily="49" charset="-122"/>
            </a:endParaRPr>
          </a:p>
          <a:p>
            <a:pPr marL="342900" lvl="0" indent="-342900">
              <a:lnSpc>
                <a:spcPct val="150000"/>
              </a:lnSpc>
              <a:buFont typeface="Arial" panose="020B0604020202020204" pitchFamily="34" charset="0"/>
              <a:buChar char="•"/>
            </a:pPr>
            <a:r>
              <a:rPr lang="zh-CN" altLang="en-US" sz="2500" b="1" dirty="0">
                <a:latin typeface="黑体" panose="02010609060101010101" pitchFamily="49" charset="-122"/>
                <a:ea typeface="黑体" panose="02010609060101010101" pitchFamily="49" charset="-122"/>
                <a:cs typeface="黑体" panose="02010609060101010101" pitchFamily="49" charset="-122"/>
              </a:rPr>
              <a:t>期末作业：</a:t>
            </a:r>
            <a:r>
              <a:rPr lang="zh-CN" altLang="en-US" sz="2500" dirty="0">
                <a:latin typeface="黑体" panose="02010609060101010101" pitchFamily="49" charset="-122"/>
                <a:ea typeface="黑体" panose="02010609060101010101" pitchFamily="49" charset="-122"/>
                <a:cs typeface="黑体" panose="02010609060101010101" pitchFamily="49" charset="-122"/>
              </a:rPr>
              <a:t>学期末的</a:t>
            </a:r>
            <a:r>
              <a:rPr lang="zh-CN" altLang="en-US" sz="2500" b="1" dirty="0">
                <a:solidFill>
                  <a:srgbClr val="FF0000"/>
                </a:solidFill>
                <a:latin typeface="黑体" panose="02010609060101010101" pitchFamily="49" charset="-122"/>
                <a:ea typeface="黑体" panose="02010609060101010101" pitchFamily="49" charset="-122"/>
                <a:cs typeface="黑体" panose="02010609060101010101" pitchFamily="49" charset="-122"/>
              </a:rPr>
              <a:t>小组作业</a:t>
            </a:r>
            <a:r>
              <a:rPr lang="zh-CN" altLang="en-US" sz="2500" dirty="0">
                <a:latin typeface="黑体" panose="02010609060101010101" pitchFamily="49" charset="-122"/>
                <a:ea typeface="黑体" panose="02010609060101010101" pitchFamily="49" charset="-122"/>
                <a:cs typeface="黑体" panose="02010609060101010101" pitchFamily="49" charset="-122"/>
              </a:rPr>
              <a:t>。</a:t>
            </a:r>
            <a:endParaRPr lang="en-US" sz="25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NLP Applications</a:t>
            </a:r>
          </a:p>
        </p:txBody>
      </p:sp>
      <p:sp>
        <p:nvSpPr>
          <p:cNvPr id="4" name="矩形 3"/>
          <p:cNvSpPr/>
          <p:nvPr/>
        </p:nvSpPr>
        <p:spPr>
          <a:xfrm>
            <a:off x="1908810" y="1876425"/>
            <a:ext cx="3645535" cy="1715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a:latin typeface="黑体" panose="02010609060101010101" pitchFamily="49" charset="-122"/>
                <a:ea typeface="黑体" panose="02010609060101010101" pitchFamily="49" charset="-122"/>
              </a:rPr>
              <a:t>情感分析</a:t>
            </a:r>
          </a:p>
        </p:txBody>
      </p:sp>
      <p:sp>
        <p:nvSpPr>
          <p:cNvPr id="5" name="矩形 4"/>
          <p:cNvSpPr/>
          <p:nvPr/>
        </p:nvSpPr>
        <p:spPr>
          <a:xfrm>
            <a:off x="5554345" y="3591560"/>
            <a:ext cx="3645535" cy="1715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a:latin typeface="黑体" panose="02010609060101010101" pitchFamily="49" charset="-122"/>
                <a:ea typeface="黑体" panose="02010609060101010101" pitchFamily="49" charset="-122"/>
              </a:rPr>
              <a:t>机器翻译</a:t>
            </a:r>
          </a:p>
        </p:txBody>
      </p:sp>
      <p:sp>
        <p:nvSpPr>
          <p:cNvPr id="6" name="矩形 5"/>
          <p:cNvSpPr/>
          <p:nvPr/>
        </p:nvSpPr>
        <p:spPr>
          <a:xfrm>
            <a:off x="5554345" y="1876425"/>
            <a:ext cx="3645535" cy="17151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500">
                <a:latin typeface="黑体" panose="02010609060101010101" pitchFamily="49" charset="-122"/>
                <a:ea typeface="黑体" panose="02010609060101010101" pitchFamily="49" charset="-122"/>
              </a:rPr>
              <a:t>聊天机器人</a:t>
            </a:r>
          </a:p>
        </p:txBody>
      </p:sp>
      <p:sp>
        <p:nvSpPr>
          <p:cNvPr id="7" name="矩形 6"/>
          <p:cNvSpPr/>
          <p:nvPr/>
        </p:nvSpPr>
        <p:spPr>
          <a:xfrm>
            <a:off x="1908810" y="3591560"/>
            <a:ext cx="3645535" cy="17151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500">
                <a:latin typeface="黑体" panose="02010609060101010101" pitchFamily="49" charset="-122"/>
                <a:ea typeface="黑体" panose="02010609060101010101" pitchFamily="49" charset="-122"/>
              </a:rPr>
              <a:t>语音识别</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2600" y="1430655"/>
            <a:ext cx="8216265" cy="5019675"/>
          </a:xfrm>
        </p:spPr>
        <p:txBody>
          <a:bodyPr/>
          <a:lstStyle/>
          <a:p>
            <a:pPr>
              <a:lnSpc>
                <a:spcPct val="150000"/>
              </a:lnSpc>
            </a:pPr>
            <a:r>
              <a:rPr lang="en-US" altLang="zh-CN" sz="2000" b="1" dirty="0" smtClean="0"/>
              <a:t>1966</a:t>
            </a:r>
            <a:r>
              <a:rPr lang="zh-CN" altLang="en-US" sz="2000" b="1" dirty="0" smtClean="0"/>
              <a:t>年，</a:t>
            </a:r>
            <a:r>
              <a:rPr lang="zh-CN" altLang="en-US" sz="2000" dirty="0" smtClean="0"/>
              <a:t>有人设计了</a:t>
            </a:r>
            <a:r>
              <a:rPr lang="en-US" altLang="zh-CN" sz="2000" b="1" dirty="0" smtClean="0"/>
              <a:t>ELIZA</a:t>
            </a:r>
            <a:r>
              <a:rPr lang="zh-CN" altLang="en-US" sz="2000" b="1" dirty="0" smtClean="0"/>
              <a:t>程序</a:t>
            </a:r>
            <a:r>
              <a:rPr lang="zh-CN" altLang="en-US" sz="2000" dirty="0" smtClean="0"/>
              <a:t>来模拟心理医生，主要使用模式匹配的方法</a:t>
            </a:r>
            <a:endParaRPr lang="en-US" altLang="zh-CN" sz="2000" dirty="0" smtClean="0"/>
          </a:p>
          <a:p>
            <a:pPr>
              <a:lnSpc>
                <a:spcPct val="150000"/>
              </a:lnSpc>
            </a:pPr>
            <a:r>
              <a:rPr lang="en-US" altLang="zh-CN" sz="2000" b="1" dirty="0" smtClean="0"/>
              <a:t>1988</a:t>
            </a:r>
            <a:r>
              <a:rPr lang="zh-CN" altLang="en-US" sz="2000" b="1" dirty="0" smtClean="0"/>
              <a:t>年，</a:t>
            </a:r>
            <a:r>
              <a:rPr lang="en-US" altLang="zh-CN" sz="2000" dirty="0" smtClean="0"/>
              <a:t>IBM</a:t>
            </a:r>
            <a:r>
              <a:rPr lang="zh-CN" altLang="en-US" sz="2000" dirty="0"/>
              <a:t>的沃森研究中心把</a:t>
            </a:r>
            <a:r>
              <a:rPr lang="zh-CN" altLang="en-US" sz="2000" b="1" dirty="0"/>
              <a:t>概率统计方法</a:t>
            </a:r>
            <a:r>
              <a:rPr lang="zh-CN" altLang="en-US" sz="2000" dirty="0"/>
              <a:t>引入到</a:t>
            </a:r>
            <a:r>
              <a:rPr lang="zh-CN" altLang="en-US" sz="2000" b="1" dirty="0"/>
              <a:t>人工智能的语言处理中</a:t>
            </a:r>
            <a:r>
              <a:rPr lang="zh-CN" altLang="en-US" sz="2000" dirty="0"/>
              <a:t>，</a:t>
            </a:r>
            <a:r>
              <a:rPr lang="en-US" altLang="zh-CN" sz="2000" dirty="0"/>
              <a:t>Candide</a:t>
            </a:r>
            <a:r>
              <a:rPr lang="zh-CN" altLang="en-US" sz="2000" dirty="0"/>
              <a:t>项目基于</a:t>
            </a:r>
            <a:r>
              <a:rPr lang="en-US" altLang="zh-CN" sz="2000" dirty="0"/>
              <a:t>200</a:t>
            </a:r>
            <a:r>
              <a:rPr lang="zh-CN" altLang="en-US" sz="2000" dirty="0"/>
              <a:t>多万条语句实现了英语和法语之间的自动翻译。同年，英国人工智能科学家卡朋特开发了</a:t>
            </a:r>
            <a:r>
              <a:rPr lang="en-US" altLang="zh-CN" sz="2000" b="1" dirty="0" err="1"/>
              <a:t>Jabberwacky</a:t>
            </a:r>
            <a:r>
              <a:rPr lang="zh-CN" altLang="en-US" sz="2000" b="1" dirty="0"/>
              <a:t>聊天程序</a:t>
            </a:r>
            <a:r>
              <a:rPr lang="zh-CN" altLang="en-US" sz="2000" dirty="0"/>
              <a:t>，尝试更好的通过图灵测试，至今这个程序的</a:t>
            </a:r>
            <a:r>
              <a:rPr lang="zh-CN" altLang="en-US" sz="2000" b="1" dirty="0"/>
              <a:t>后续版</a:t>
            </a:r>
            <a:r>
              <a:rPr lang="en-US" altLang="zh-CN" sz="2000" b="1" dirty="0" err="1"/>
              <a:t>cleverbot</a:t>
            </a:r>
            <a:r>
              <a:rPr lang="zh-CN" altLang="en-US" sz="2000" dirty="0"/>
              <a:t>仍然很多人在使用</a:t>
            </a:r>
            <a:r>
              <a:rPr lang="zh-CN" altLang="en-US" sz="2000" dirty="0" smtClean="0"/>
              <a:t>。</a:t>
            </a:r>
            <a:r>
              <a:rPr lang="en-US" sz="2000" dirty="0">
                <a:hlinkClick r:id="rId2"/>
              </a:rPr>
              <a:t> https://www.cleverbot.com/</a:t>
            </a:r>
            <a:endParaRPr lang="zh-CN" altLang="en-US" sz="2000" dirty="0"/>
          </a:p>
          <a:p>
            <a:pPr>
              <a:lnSpc>
                <a:spcPct val="150000"/>
              </a:lnSpc>
            </a:pPr>
            <a:endParaRPr lang="zh-CN" altLang="en-US" sz="2000" b="1" dirty="0"/>
          </a:p>
        </p:txBody>
      </p:sp>
      <p:pic>
        <p:nvPicPr>
          <p:cNvPr id="4" name="图片 3"/>
          <p:cNvPicPr>
            <a:picLocks noChangeAspect="1"/>
          </p:cNvPicPr>
          <p:nvPr/>
        </p:nvPicPr>
        <p:blipFill>
          <a:blip r:embed="rId3"/>
          <a:stretch>
            <a:fillRect/>
          </a:stretch>
        </p:blipFill>
        <p:spPr>
          <a:xfrm>
            <a:off x="8698663" y="1344584"/>
            <a:ext cx="3213649" cy="3884122"/>
          </a:xfrm>
          <a:prstGeom prst="rect">
            <a:avLst/>
          </a:prstGeom>
        </p:spPr>
      </p:pic>
      <p:sp>
        <p:nvSpPr>
          <p:cNvPr id="6" name="标题 1"/>
          <p:cNvSpPr>
            <a:spLocks noGrp="1"/>
          </p:cNvSpPr>
          <p:nvPr/>
        </p:nvSpPr>
        <p:spPr>
          <a:xfrm>
            <a:off x="482600" y="352358"/>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buClrTx/>
              <a:buSzTx/>
              <a:buFontTx/>
            </a:pPr>
            <a:r>
              <a:rPr lang="en-US" altLang="zh-CN" sz="3000" b="1"/>
              <a:t>Chat Bot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2600" y="1430655"/>
            <a:ext cx="10748010" cy="5019675"/>
          </a:xfrm>
        </p:spPr>
        <p:txBody>
          <a:bodyPr/>
          <a:lstStyle/>
          <a:p>
            <a:pPr>
              <a:lnSpc>
                <a:spcPct val="150000"/>
              </a:lnSpc>
            </a:pPr>
            <a:r>
              <a:rPr lang="en-US" altLang="zh-CN" sz="2000" b="1" dirty="0"/>
              <a:t>1992</a:t>
            </a:r>
            <a:r>
              <a:rPr lang="zh-CN" altLang="en-US" sz="2000" b="1" dirty="0"/>
              <a:t>年，</a:t>
            </a:r>
            <a:r>
              <a:rPr lang="zh-CN" altLang="en-US" sz="2000" dirty="0"/>
              <a:t>当时在苹果公司任职的华人李开复</a:t>
            </a:r>
            <a:r>
              <a:rPr lang="zh-CN" altLang="en-US" sz="2000" dirty="0" smtClean="0"/>
              <a:t>，使用</a:t>
            </a:r>
            <a:r>
              <a:rPr lang="zh-CN" altLang="en-US" sz="2000" dirty="0"/>
              <a:t>统计学的方法，设计开发了具有连续语音识别能力的助理程序，</a:t>
            </a:r>
            <a:r>
              <a:rPr lang="en-US" altLang="zh-CN" sz="2000" b="1" dirty="0"/>
              <a:t>Casper</a:t>
            </a:r>
            <a:r>
              <a:rPr lang="zh-CN" altLang="en-US" sz="2000" b="1" dirty="0" smtClean="0"/>
              <a:t>，</a:t>
            </a:r>
            <a:r>
              <a:rPr lang="en-US" altLang="zh-CN" sz="2000" b="1" dirty="0" smtClean="0"/>
              <a:t>Siri</a:t>
            </a:r>
            <a:r>
              <a:rPr lang="zh-CN" altLang="en-US" sz="2000" b="1" dirty="0"/>
              <a:t>最早的原型。</a:t>
            </a:r>
          </a:p>
          <a:p>
            <a:pPr>
              <a:lnSpc>
                <a:spcPct val="150000"/>
              </a:lnSpc>
            </a:pPr>
            <a:r>
              <a:rPr lang="en-US" altLang="zh-CN" sz="2000" b="1" dirty="0" smtClean="0">
                <a:sym typeface="+mn-ea"/>
              </a:rPr>
              <a:t>1995</a:t>
            </a:r>
            <a:r>
              <a:rPr lang="zh-CN" altLang="en-US" sz="2000" b="1" dirty="0">
                <a:sym typeface="+mn-ea"/>
              </a:rPr>
              <a:t>年</a:t>
            </a:r>
            <a:r>
              <a:rPr lang="zh-CN" altLang="en-US" sz="2000" dirty="0">
                <a:sym typeface="+mn-ea"/>
              </a:rPr>
              <a:t>，理查德华莱</a:t>
            </a:r>
            <a:r>
              <a:rPr lang="zh-CN" altLang="en-US" sz="2000" dirty="0" smtClean="0">
                <a:sym typeface="+mn-ea"/>
              </a:rPr>
              <a:t>士开发</a:t>
            </a:r>
            <a:r>
              <a:rPr lang="zh-CN" altLang="en-US" sz="2000" dirty="0">
                <a:sym typeface="+mn-ea"/>
              </a:rPr>
              <a:t>了</a:t>
            </a:r>
            <a:r>
              <a:rPr lang="zh-CN" altLang="en-US" sz="2000" b="1" dirty="0">
                <a:solidFill>
                  <a:srgbClr val="2261A6"/>
                </a:solidFill>
                <a:sym typeface="+mn-ea"/>
              </a:rPr>
              <a:t>新的聊天机器人程序</a:t>
            </a:r>
            <a:r>
              <a:rPr lang="en-US" altLang="zh-CN" sz="2000" b="1" dirty="0">
                <a:solidFill>
                  <a:srgbClr val="2261A6"/>
                </a:solidFill>
                <a:sym typeface="+mn-ea"/>
              </a:rPr>
              <a:t>Alice</a:t>
            </a:r>
            <a:r>
              <a:rPr lang="zh-CN" altLang="en-US" sz="2000" dirty="0">
                <a:sym typeface="+mn-ea"/>
              </a:rPr>
              <a:t>，它能够利用互联网不断增加自身的数据集，优化内容</a:t>
            </a:r>
            <a:r>
              <a:rPr lang="zh-CN" altLang="en-US" sz="2000" dirty="0" smtClean="0">
                <a:sym typeface="+mn-ea"/>
              </a:rPr>
              <a:t>。电影</a:t>
            </a:r>
            <a:r>
              <a:rPr lang="en-US" altLang="zh-CN" sz="2000" dirty="0" smtClean="0">
                <a:sym typeface="+mn-ea"/>
              </a:rPr>
              <a:t>《Her》</a:t>
            </a:r>
            <a:r>
              <a:rPr lang="zh-CN" altLang="en-US" sz="2000" dirty="0" smtClean="0">
                <a:sym typeface="+mn-ea"/>
              </a:rPr>
              <a:t>是受</a:t>
            </a:r>
            <a:r>
              <a:rPr lang="en-US" altLang="zh-CN" sz="2000" dirty="0" smtClean="0">
                <a:sym typeface="+mn-ea"/>
              </a:rPr>
              <a:t>Alice</a:t>
            </a:r>
            <a:r>
              <a:rPr lang="zh-CN" altLang="en-US" sz="2000" dirty="0" smtClean="0">
                <a:sym typeface="+mn-ea"/>
              </a:rPr>
              <a:t>的启发。</a:t>
            </a:r>
            <a:r>
              <a:rPr lang="en-US" altLang="zh-CN" sz="2000" dirty="0">
                <a:sym typeface="+mn-ea"/>
                <a:hlinkClick r:id="rId2"/>
              </a:rPr>
              <a:t>https://</a:t>
            </a:r>
            <a:r>
              <a:rPr lang="en-US" altLang="zh-CN" sz="2000" dirty="0" smtClean="0">
                <a:sym typeface="+mn-ea"/>
                <a:hlinkClick r:id="rId2"/>
              </a:rPr>
              <a:t>www.bilibili.com/video/BV1cs411G79u</a:t>
            </a:r>
            <a:endParaRPr lang="en-US" altLang="zh-CN" sz="2000" dirty="0" smtClean="0"/>
          </a:p>
          <a:p>
            <a:pPr>
              <a:lnSpc>
                <a:spcPct val="150000"/>
              </a:lnSpc>
            </a:pPr>
            <a:endParaRPr lang="zh-CN" altLang="en-US" sz="2000" b="1" dirty="0"/>
          </a:p>
        </p:txBody>
      </p:sp>
      <p:sp>
        <p:nvSpPr>
          <p:cNvPr id="6" name="标题 1"/>
          <p:cNvSpPr>
            <a:spLocks noGrp="1"/>
          </p:cNvSpPr>
          <p:nvPr/>
        </p:nvSpPr>
        <p:spPr>
          <a:xfrm>
            <a:off x="482600" y="352358"/>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buClrTx/>
              <a:buSzTx/>
              <a:buFontTx/>
            </a:pPr>
            <a:r>
              <a:rPr lang="en-US" altLang="zh-CN" sz="3000" b="1"/>
              <a:t>Chat Bot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Chat Bot</a:t>
            </a:r>
          </a:p>
        </p:txBody>
      </p:sp>
      <p:pic>
        <p:nvPicPr>
          <p:cNvPr id="3" name="图片 2"/>
          <p:cNvPicPr>
            <a:picLocks noChangeAspect="1"/>
          </p:cNvPicPr>
          <p:nvPr/>
        </p:nvPicPr>
        <p:blipFill>
          <a:blip r:embed="rId2"/>
          <a:stretch>
            <a:fillRect/>
          </a:stretch>
        </p:blipFill>
        <p:spPr>
          <a:xfrm>
            <a:off x="360391" y="911741"/>
            <a:ext cx="8024495" cy="5403850"/>
          </a:xfrm>
          <a:prstGeom prst="rect">
            <a:avLst/>
          </a:prstGeom>
        </p:spPr>
      </p:pic>
      <p:sp>
        <p:nvSpPr>
          <p:cNvPr id="4" name="矩形 3"/>
          <p:cNvSpPr/>
          <p:nvPr/>
        </p:nvSpPr>
        <p:spPr>
          <a:xfrm>
            <a:off x="9008854" y="5946259"/>
            <a:ext cx="2088007" cy="369332"/>
          </a:xfrm>
          <a:prstGeom prst="rect">
            <a:avLst/>
          </a:prstGeom>
        </p:spPr>
        <p:txBody>
          <a:bodyPr wrap="none">
            <a:spAutoFit/>
          </a:bodyPr>
          <a:lstStyle/>
          <a:p>
            <a:r>
              <a:rPr lang="en-US" dirty="0"/>
              <a:t>https://replika.com/</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sym typeface="+mn-ea"/>
              </a:rPr>
              <a:t>NLP In the future</a:t>
            </a:r>
            <a:endParaRPr lang="en-US" altLang="zh-CN" sz="3000" b="1"/>
          </a:p>
        </p:txBody>
      </p:sp>
      <p:sp>
        <p:nvSpPr>
          <p:cNvPr id="3" name="文本框 2"/>
          <p:cNvSpPr txBox="1"/>
          <p:nvPr/>
        </p:nvSpPr>
        <p:spPr>
          <a:xfrm>
            <a:off x="963295" y="1570529"/>
            <a:ext cx="6169025" cy="368300"/>
          </a:xfrm>
          <a:prstGeom prst="rect">
            <a:avLst/>
          </a:prstGeom>
          <a:noFill/>
        </p:spPr>
        <p:txBody>
          <a:bodyPr wrap="square" rtlCol="0" anchor="t">
            <a:spAutoFit/>
          </a:bodyPr>
          <a:lstStyle/>
          <a:p>
            <a:r>
              <a:rPr lang="zh-CN" altLang="en-US" dirty="0"/>
              <a:t>https://www.bilibili.com/video/BV1Dx411L7BB/</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sz="3000" b="1"/>
              <a:t>Presentation</a:t>
            </a:r>
          </a:p>
        </p:txBody>
      </p:sp>
      <p:sp>
        <p:nvSpPr>
          <p:cNvPr id="3" name="文本框 2"/>
          <p:cNvSpPr txBox="1"/>
          <p:nvPr/>
        </p:nvSpPr>
        <p:spPr>
          <a:xfrm>
            <a:off x="1031875" y="1590675"/>
            <a:ext cx="10128250" cy="4401205"/>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cs typeface="黑体" panose="02010609060101010101" pitchFamily="49" charset="-122"/>
              </a:rPr>
              <a:t>从</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第四周</a:t>
            </a:r>
            <a:r>
              <a:rPr lang="zh-CN" altLang="en-US" sz="2000" dirty="0">
                <a:latin typeface="黑体" panose="02010609060101010101" pitchFamily="49" charset="-122"/>
                <a:ea typeface="黑体" panose="02010609060101010101" pitchFamily="49" charset="-122"/>
                <a:cs typeface="黑体" panose="02010609060101010101" pitchFamily="49" charset="-122"/>
              </a:rPr>
              <a:t>开始，</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每周两位同学</a:t>
            </a:r>
            <a:r>
              <a:rPr lang="zh-CN" altLang="en-US" sz="2000" dirty="0">
                <a:latin typeface="黑体" panose="02010609060101010101" pitchFamily="49" charset="-122"/>
                <a:ea typeface="黑体" panose="02010609060101010101" pitchFamily="49" charset="-122"/>
                <a:cs typeface="黑体" panose="02010609060101010101" pitchFamily="49" charset="-122"/>
              </a:rPr>
              <a:t>演讲，演讲内容为：围绕下面的主题（不限于）选择一篇英文论文演讲，详细阐述该论文的研究内容，研究目标，研究方法，实验设置，实验结果，论文创新点等，请准备好完整的</a:t>
            </a:r>
            <a:r>
              <a:rPr lang="en-US" altLang="zh-CN" sz="2000" dirty="0">
                <a:latin typeface="黑体" panose="02010609060101010101" pitchFamily="49" charset="-122"/>
                <a:ea typeface="黑体" panose="02010609060101010101" pitchFamily="49" charset="-122"/>
                <a:cs typeface="黑体" panose="02010609060101010101" pitchFamily="49" charset="-122"/>
              </a:rPr>
              <a:t>PPT</a:t>
            </a:r>
            <a:r>
              <a:rPr lang="zh-CN" altLang="en-US" sz="2000" dirty="0">
                <a:latin typeface="黑体" panose="02010609060101010101" pitchFamily="49" charset="-122"/>
                <a:ea typeface="黑体" panose="02010609060101010101" pitchFamily="49" charset="-122"/>
                <a:cs typeface="黑体" panose="02010609060101010101" pitchFamily="49" charset="-122"/>
              </a:rPr>
              <a:t>。</a:t>
            </a: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主题：</a:t>
            </a: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cs typeface="黑体" panose="02010609060101010101" pitchFamily="49" charset="-122"/>
              </a:rPr>
              <a:t>机器翻译</a:t>
            </a: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cs typeface="黑体" panose="02010609060101010101" pitchFamily="49" charset="-122"/>
              </a:rPr>
              <a:t>语法纠错</a:t>
            </a: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cs typeface="黑体" panose="02010609060101010101" pitchFamily="49" charset="-122"/>
              </a:rPr>
              <a:t>命名实体识别</a:t>
            </a:r>
          </a:p>
          <a:p>
            <a:pPr marL="285750" indent="-285750">
              <a:buFont typeface="Arial" panose="020B0604020202020204" pitchFamily="34" charset="0"/>
              <a:buChar char="•"/>
            </a:pPr>
            <a:r>
              <a:rPr lang="en-US" altLang="zh-CN" sz="2000" dirty="0">
                <a:latin typeface="黑体" panose="02010609060101010101" pitchFamily="49" charset="-122"/>
                <a:ea typeface="黑体" panose="02010609060101010101" pitchFamily="49" charset="-122"/>
                <a:cs typeface="黑体" panose="02010609060101010101" pitchFamily="49" charset="-122"/>
              </a:rPr>
              <a:t>Question Answering</a:t>
            </a:r>
            <a:r>
              <a:rPr lang="zh-CN" altLang="en-US" sz="2000" dirty="0">
                <a:latin typeface="黑体" panose="02010609060101010101" pitchFamily="49" charset="-122"/>
                <a:ea typeface="黑体" panose="02010609060101010101" pitchFamily="49" charset="-122"/>
                <a:cs typeface="黑体" panose="02010609060101010101" pitchFamily="49" charset="-122"/>
              </a:rPr>
              <a:t>问答系统</a:t>
            </a: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cs typeface="黑体" panose="02010609060101010101" pitchFamily="49" charset="-122"/>
              </a:rPr>
              <a:t>语料库预处理，如分词、词干提取、</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词性标注、句法分析等</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cs typeface="黑体" panose="02010609060101010101" pitchFamily="49" charset="-122"/>
              </a:rPr>
              <a:t>情感分析</a:t>
            </a: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cs typeface="黑体" panose="02010609060101010101" pitchFamily="49" charset="-122"/>
              </a:rPr>
              <a:t>文本分类</a:t>
            </a: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cs typeface="黑体" panose="02010609060101010101" pitchFamily="49" charset="-122"/>
              </a:rPr>
              <a:t>关系</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抽取</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cs typeface="黑体" panose="02010609060101010101" pitchFamily="49" charset="-122"/>
              </a:rPr>
              <a:t>自动批改作业</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205" y="1656080"/>
            <a:ext cx="11023600" cy="4265930"/>
          </a:xfrm>
          <a:prstGeom prst="rect">
            <a:avLst/>
          </a:prstGeom>
          <a:noFill/>
        </p:spPr>
        <p:txBody>
          <a:bodyPr wrap="square" rtlCol="0" anchor="t">
            <a:spAutoFit/>
          </a:bodyPr>
          <a:lstStyle/>
          <a:p>
            <a:pPr marL="658495" indent="-484505" algn="l" rtl="0" eaLnBrk="0">
              <a:lnSpc>
                <a:spcPct val="112000"/>
              </a:lnSpc>
              <a:spcBef>
                <a:spcPts val="755"/>
              </a:spcBef>
            </a:pPr>
            <a:r>
              <a:rPr lang="en-US" sz="2500" spc="20" dirty="0">
                <a:solidFill>
                  <a:srgbClr val="CC0000">
                    <a:alpha val="100000"/>
                  </a:srgbClr>
                </a:solidFill>
                <a:latin typeface="Calibri" panose="020F0502020204030204"/>
                <a:ea typeface="Calibri" panose="020F0502020204030204"/>
                <a:cs typeface="Calibri" panose="020F0502020204030204"/>
                <a:sym typeface="+mn-ea"/>
              </a:rPr>
              <a:t>1</a:t>
            </a:r>
            <a:r>
              <a:rPr sz="2500" spc="20" dirty="0">
                <a:solidFill>
                  <a:srgbClr val="CC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A</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b</a:t>
            </a:r>
            <a:r>
              <a:rPr sz="2500" spc="20" dirty="0">
                <a:solidFill>
                  <a:srgbClr val="000000">
                    <a:alpha val="100000"/>
                  </a:srgbClr>
                </a:solidFill>
                <a:latin typeface="Calibri" panose="020F0502020204030204"/>
                <a:ea typeface="Calibri" panose="020F0502020204030204"/>
                <a:cs typeface="Calibri" panose="020F0502020204030204"/>
                <a:sym typeface="+mn-ea"/>
              </a:rPr>
              <a:t>i</a:t>
            </a:r>
            <a:r>
              <a:rPr sz="2500" spc="30" dirty="0">
                <a:solidFill>
                  <a:srgbClr val="000000">
                    <a:alpha val="100000"/>
                  </a:srgbClr>
                </a:solidFill>
                <a:latin typeface="Calibri" panose="020F0502020204030204"/>
                <a:ea typeface="Calibri" panose="020F0502020204030204"/>
                <a:cs typeface="Calibri" panose="020F0502020204030204"/>
                <a:sym typeface="+mn-ea"/>
              </a:rPr>
              <a:t>g</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p</a:t>
            </a:r>
            <a:r>
              <a:rPr sz="2500" spc="20" dirty="0">
                <a:solidFill>
                  <a:srgbClr val="000000">
                    <a:alpha val="100000"/>
                  </a:srgbClr>
                </a:solidFill>
                <a:latin typeface="Calibri" panose="020F0502020204030204"/>
                <a:ea typeface="Calibri" panose="020F0502020204030204"/>
                <a:cs typeface="Calibri" panose="020F0502020204030204"/>
                <a:sym typeface="+mn-ea"/>
              </a:rPr>
              <a:t>i</a:t>
            </a:r>
            <a:r>
              <a:rPr sz="2500" spc="30" dirty="0">
                <a:solidFill>
                  <a:srgbClr val="000000">
                    <a:alpha val="100000"/>
                  </a:srgbClr>
                </a:solidFill>
                <a:latin typeface="Calibri" panose="020F0502020204030204"/>
                <a:ea typeface="Calibri" panose="020F0502020204030204"/>
                <a:cs typeface="Calibri" panose="020F0502020204030204"/>
                <a:sym typeface="+mn-ea"/>
              </a:rPr>
              <a:t>c</a:t>
            </a:r>
            <a:r>
              <a:rPr sz="2500" spc="20" dirty="0">
                <a:solidFill>
                  <a:srgbClr val="000000">
                    <a:alpha val="100000"/>
                  </a:srgbClr>
                </a:solidFill>
                <a:latin typeface="Calibri" panose="020F0502020204030204"/>
                <a:ea typeface="Calibri" panose="020F0502020204030204"/>
                <a:cs typeface="Calibri" panose="020F0502020204030204"/>
                <a:sym typeface="+mn-ea"/>
              </a:rPr>
              <a:t>t</a:t>
            </a:r>
            <a:r>
              <a:rPr sz="2500" spc="30" dirty="0">
                <a:solidFill>
                  <a:srgbClr val="000000">
                    <a:alpha val="100000"/>
                  </a:srgbClr>
                </a:solidFill>
                <a:latin typeface="Calibri" panose="020F0502020204030204"/>
                <a:ea typeface="Calibri" panose="020F0502020204030204"/>
                <a:cs typeface="Calibri" panose="020F0502020204030204"/>
                <a:sym typeface="+mn-ea"/>
              </a:rPr>
              <a:t>u</a:t>
            </a:r>
            <a:r>
              <a:rPr sz="2500" spc="20" dirty="0">
                <a:solidFill>
                  <a:srgbClr val="000000">
                    <a:alpha val="100000"/>
                  </a:srgbClr>
                </a:solidFill>
                <a:latin typeface="Calibri" panose="020F0502020204030204"/>
                <a:ea typeface="Calibri" panose="020F0502020204030204"/>
                <a:cs typeface="Calibri" panose="020F0502020204030204"/>
                <a:sym typeface="+mn-ea"/>
              </a:rPr>
              <a:t>r</a:t>
            </a:r>
            <a:r>
              <a:rPr sz="2500" spc="30" dirty="0">
                <a:solidFill>
                  <a:srgbClr val="000000">
                    <a:alpha val="100000"/>
                  </a:srgbClr>
                </a:solidFill>
                <a:latin typeface="Calibri" panose="020F0502020204030204"/>
                <a:ea typeface="Calibri" panose="020F0502020204030204"/>
                <a:cs typeface="Calibri" panose="020F0502020204030204"/>
                <a:sym typeface="+mn-ea"/>
              </a:rPr>
              <a:t>e</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unde</a:t>
            </a:r>
            <a:r>
              <a:rPr sz="2500" spc="20" dirty="0">
                <a:solidFill>
                  <a:srgbClr val="000000">
                    <a:alpha val="100000"/>
                  </a:srgbClr>
                </a:solidFill>
                <a:latin typeface="Calibri" panose="020F0502020204030204"/>
                <a:ea typeface="Calibri" panose="020F0502020204030204"/>
                <a:cs typeface="Calibri" panose="020F0502020204030204"/>
                <a:sym typeface="+mn-ea"/>
              </a:rPr>
              <a:t>rst</a:t>
            </a:r>
            <a:r>
              <a:rPr sz="2500" spc="30" dirty="0">
                <a:solidFill>
                  <a:srgbClr val="000000">
                    <a:alpha val="100000"/>
                  </a:srgbClr>
                </a:solidFill>
                <a:latin typeface="Calibri" panose="020F0502020204030204"/>
                <a:ea typeface="Calibri" panose="020F0502020204030204"/>
                <a:cs typeface="Calibri" panose="020F0502020204030204"/>
                <a:sym typeface="+mn-ea"/>
              </a:rPr>
              <a:t>and</a:t>
            </a:r>
            <a:r>
              <a:rPr sz="2500" spc="20" dirty="0">
                <a:solidFill>
                  <a:srgbClr val="000000">
                    <a:alpha val="100000"/>
                  </a:srgbClr>
                </a:solidFill>
                <a:latin typeface="Calibri" panose="020F0502020204030204"/>
                <a:ea typeface="Calibri" panose="020F0502020204030204"/>
                <a:cs typeface="Calibri" panose="020F0502020204030204"/>
                <a:sym typeface="+mn-ea"/>
              </a:rPr>
              <a:t>i</a:t>
            </a:r>
            <a:r>
              <a:rPr sz="2500" spc="30" dirty="0">
                <a:solidFill>
                  <a:srgbClr val="000000">
                    <a:alpha val="100000"/>
                  </a:srgbClr>
                </a:solidFill>
                <a:latin typeface="Calibri" panose="020F0502020204030204"/>
                <a:ea typeface="Calibri" panose="020F0502020204030204"/>
                <a:cs typeface="Calibri" panose="020F0502020204030204"/>
                <a:sym typeface="+mn-ea"/>
              </a:rPr>
              <a:t>ng</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o</a:t>
            </a:r>
            <a:r>
              <a:rPr sz="2500" spc="20" dirty="0">
                <a:solidFill>
                  <a:srgbClr val="000000">
                    <a:alpha val="100000"/>
                  </a:srgbClr>
                </a:solidFill>
                <a:latin typeface="Calibri" panose="020F0502020204030204"/>
                <a:ea typeface="Calibri" panose="020F0502020204030204"/>
                <a:cs typeface="Calibri" panose="020F0502020204030204"/>
                <a:sym typeface="+mn-ea"/>
              </a:rPr>
              <a:t>f </a:t>
            </a:r>
            <a:r>
              <a:rPr sz="2500" spc="30" dirty="0">
                <a:solidFill>
                  <a:srgbClr val="000000">
                    <a:alpha val="100000"/>
                  </a:srgbClr>
                </a:solidFill>
                <a:latin typeface="Calibri" panose="020F0502020204030204"/>
                <a:ea typeface="Calibri" panose="020F0502020204030204"/>
                <a:cs typeface="Calibri" panose="020F0502020204030204"/>
                <a:sym typeface="+mn-ea"/>
              </a:rPr>
              <a:t>hu</a:t>
            </a:r>
            <a:r>
              <a:rPr sz="2500" spc="50" dirty="0">
                <a:solidFill>
                  <a:srgbClr val="000000">
                    <a:alpha val="100000"/>
                  </a:srgbClr>
                </a:solidFill>
                <a:latin typeface="Calibri" panose="020F0502020204030204"/>
                <a:ea typeface="Calibri" panose="020F0502020204030204"/>
                <a:cs typeface="Calibri" panose="020F0502020204030204"/>
                <a:sym typeface="+mn-ea"/>
              </a:rPr>
              <a:t>m</a:t>
            </a:r>
            <a:r>
              <a:rPr sz="2500" spc="30" dirty="0">
                <a:solidFill>
                  <a:srgbClr val="000000">
                    <a:alpha val="100000"/>
                  </a:srgbClr>
                </a:solidFill>
                <a:latin typeface="Calibri" panose="020F0502020204030204"/>
                <a:ea typeface="Calibri" panose="020F0502020204030204"/>
                <a:cs typeface="Calibri" panose="020F0502020204030204"/>
                <a:sym typeface="+mn-ea"/>
              </a:rPr>
              <a:t>an</a:t>
            </a:r>
            <a:r>
              <a:rPr sz="2500" spc="20" dirty="0">
                <a:solidFill>
                  <a:srgbClr val="000000">
                    <a:alpha val="100000"/>
                  </a:srgbClr>
                </a:solidFill>
                <a:latin typeface="Calibri" panose="020F0502020204030204"/>
                <a:ea typeface="Calibri" panose="020F0502020204030204"/>
                <a:cs typeface="Calibri" panose="020F0502020204030204"/>
                <a:sym typeface="+mn-ea"/>
              </a:rPr>
              <a:t> l</a:t>
            </a:r>
            <a:r>
              <a:rPr sz="2500" spc="30" dirty="0">
                <a:solidFill>
                  <a:srgbClr val="000000">
                    <a:alpha val="100000"/>
                  </a:srgbClr>
                </a:solidFill>
                <a:latin typeface="Calibri" panose="020F0502020204030204"/>
                <a:ea typeface="Calibri" panose="020F0502020204030204"/>
                <a:cs typeface="Calibri" panose="020F0502020204030204"/>
                <a:sym typeface="+mn-ea"/>
              </a:rPr>
              <a:t>anguage</a:t>
            </a:r>
            <a:r>
              <a:rPr sz="2500" spc="20" dirty="0">
                <a:solidFill>
                  <a:srgbClr val="000000">
                    <a:alpha val="100000"/>
                  </a:srgbClr>
                </a:solidFill>
                <a:latin typeface="Calibri" panose="020F0502020204030204"/>
                <a:ea typeface="Calibri" panose="020F0502020204030204"/>
                <a:cs typeface="Calibri" panose="020F0502020204030204"/>
                <a:sym typeface="+mn-ea"/>
              </a:rPr>
              <a:t>s </a:t>
            </a:r>
            <a:r>
              <a:rPr sz="2500" spc="30" dirty="0">
                <a:solidFill>
                  <a:srgbClr val="000000">
                    <a:alpha val="100000"/>
                  </a:srgbClr>
                </a:solidFill>
                <a:latin typeface="Calibri" panose="020F0502020204030204"/>
                <a:ea typeface="Calibri" panose="020F0502020204030204"/>
                <a:cs typeface="Calibri" panose="020F0502020204030204"/>
                <a:sym typeface="+mn-ea"/>
              </a:rPr>
              <a:t>an</a:t>
            </a:r>
            <a:r>
              <a:rPr sz="2500" spc="20" dirty="0">
                <a:solidFill>
                  <a:srgbClr val="000000">
                    <a:alpha val="100000"/>
                  </a:srgbClr>
                </a:solidFill>
                <a:latin typeface="Calibri" panose="020F0502020204030204"/>
                <a:ea typeface="Calibri" panose="020F0502020204030204"/>
                <a:cs typeface="Calibri" panose="020F0502020204030204"/>
                <a:sym typeface="+mn-ea"/>
              </a:rPr>
              <a:t>d </a:t>
            </a:r>
            <a:r>
              <a:rPr sz="2500" dirty="0">
                <a:solidFill>
                  <a:srgbClr val="000000">
                    <a:alpha val="100000"/>
                  </a:srgbClr>
                </a:solidFill>
                <a:latin typeface="Calibri" panose="020F0502020204030204"/>
                <a:ea typeface="Calibri" panose="020F0502020204030204"/>
                <a:cs typeface="Calibri" panose="020F0502020204030204"/>
                <a:sym typeface="+mn-ea"/>
              </a:rPr>
              <a:t>the </a:t>
            </a:r>
            <a:r>
              <a:rPr sz="2500" spc="30" dirty="0">
                <a:solidFill>
                  <a:srgbClr val="000000">
                    <a:alpha val="100000"/>
                  </a:srgbClr>
                </a:solidFill>
                <a:latin typeface="Calibri" panose="020F0502020204030204"/>
                <a:ea typeface="Calibri" panose="020F0502020204030204"/>
                <a:cs typeface="Calibri" panose="020F0502020204030204"/>
                <a:sym typeface="+mn-ea"/>
              </a:rPr>
              <a:t>d</a:t>
            </a:r>
            <a:r>
              <a:rPr sz="2500" spc="20" dirty="0">
                <a:solidFill>
                  <a:srgbClr val="000000">
                    <a:alpha val="100000"/>
                  </a:srgbClr>
                </a:solidFill>
                <a:latin typeface="Calibri" panose="020F0502020204030204"/>
                <a:ea typeface="Calibri" panose="020F0502020204030204"/>
                <a:cs typeface="Calibri" panose="020F0502020204030204"/>
                <a:sym typeface="+mn-ea"/>
              </a:rPr>
              <a:t>iffi</a:t>
            </a:r>
            <a:r>
              <a:rPr sz="2500" spc="30" dirty="0">
                <a:solidFill>
                  <a:srgbClr val="000000">
                    <a:alpha val="100000"/>
                  </a:srgbClr>
                </a:solidFill>
                <a:latin typeface="Calibri" panose="020F0502020204030204"/>
                <a:ea typeface="Calibri" panose="020F0502020204030204"/>
                <a:cs typeface="Calibri" panose="020F0502020204030204"/>
                <a:sym typeface="+mn-ea"/>
              </a:rPr>
              <a:t>cu</a:t>
            </a:r>
            <a:r>
              <a:rPr sz="2500" spc="20" dirty="0">
                <a:solidFill>
                  <a:srgbClr val="000000">
                    <a:alpha val="100000"/>
                  </a:srgbClr>
                </a:solidFill>
                <a:latin typeface="Calibri" panose="020F0502020204030204"/>
                <a:ea typeface="Calibri" panose="020F0502020204030204"/>
                <a:cs typeface="Calibri" panose="020F0502020204030204"/>
                <a:sym typeface="+mn-ea"/>
              </a:rPr>
              <a:t>lti</a:t>
            </a:r>
            <a:r>
              <a:rPr sz="2500" spc="30" dirty="0">
                <a:solidFill>
                  <a:srgbClr val="000000">
                    <a:alpha val="100000"/>
                  </a:srgbClr>
                </a:solidFill>
                <a:latin typeface="Calibri" panose="020F0502020204030204"/>
                <a:ea typeface="Calibri" panose="020F0502020204030204"/>
                <a:cs typeface="Calibri" panose="020F0502020204030204"/>
                <a:sym typeface="+mn-ea"/>
              </a:rPr>
              <a:t>e</a:t>
            </a:r>
            <a:r>
              <a:rPr sz="2500" spc="20" dirty="0">
                <a:solidFill>
                  <a:srgbClr val="000000">
                    <a:alpha val="100000"/>
                  </a:srgbClr>
                </a:solidFill>
                <a:latin typeface="Calibri" panose="020F0502020204030204"/>
                <a:ea typeface="Calibri" panose="020F0502020204030204"/>
                <a:cs typeface="Calibri" panose="020F0502020204030204"/>
                <a:sym typeface="+mn-ea"/>
              </a:rPr>
              <a:t>s i</a:t>
            </a:r>
            <a:r>
              <a:rPr sz="2500" spc="30" dirty="0">
                <a:solidFill>
                  <a:srgbClr val="000000">
                    <a:alpha val="100000"/>
                  </a:srgbClr>
                </a:solidFill>
                <a:latin typeface="Calibri" panose="020F0502020204030204"/>
                <a:ea typeface="Calibri" panose="020F0502020204030204"/>
                <a:cs typeface="Calibri" panose="020F0502020204030204"/>
                <a:sym typeface="+mn-ea"/>
              </a:rPr>
              <a:t>n</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unde</a:t>
            </a:r>
            <a:r>
              <a:rPr sz="2500" spc="20" dirty="0">
                <a:solidFill>
                  <a:srgbClr val="000000">
                    <a:alpha val="100000"/>
                  </a:srgbClr>
                </a:solidFill>
                <a:latin typeface="Calibri" panose="020F0502020204030204"/>
                <a:ea typeface="Calibri" panose="020F0502020204030204"/>
                <a:cs typeface="Calibri" panose="020F0502020204030204"/>
                <a:sym typeface="+mn-ea"/>
              </a:rPr>
              <a:t>rst</a:t>
            </a:r>
            <a:r>
              <a:rPr sz="2500" spc="30" dirty="0">
                <a:solidFill>
                  <a:srgbClr val="000000">
                    <a:alpha val="100000"/>
                  </a:srgbClr>
                </a:solidFill>
                <a:latin typeface="Calibri" panose="020F0502020204030204"/>
                <a:ea typeface="Calibri" panose="020F0502020204030204"/>
                <a:cs typeface="Calibri" panose="020F0502020204030204"/>
                <a:sym typeface="+mn-ea"/>
              </a:rPr>
              <a:t>and</a:t>
            </a:r>
            <a:r>
              <a:rPr sz="2500" spc="20" dirty="0">
                <a:solidFill>
                  <a:srgbClr val="000000">
                    <a:alpha val="100000"/>
                  </a:srgbClr>
                </a:solidFill>
                <a:latin typeface="Calibri" panose="020F0502020204030204"/>
                <a:ea typeface="Calibri" panose="020F0502020204030204"/>
                <a:cs typeface="Calibri" panose="020F0502020204030204"/>
                <a:sym typeface="+mn-ea"/>
              </a:rPr>
              <a:t>i</a:t>
            </a:r>
            <a:r>
              <a:rPr sz="2500" spc="30" dirty="0">
                <a:solidFill>
                  <a:srgbClr val="000000">
                    <a:alpha val="100000"/>
                  </a:srgbClr>
                </a:solidFill>
                <a:latin typeface="Calibri" panose="020F0502020204030204"/>
                <a:ea typeface="Calibri" panose="020F0502020204030204"/>
                <a:cs typeface="Calibri" panose="020F0502020204030204"/>
                <a:sym typeface="+mn-ea"/>
              </a:rPr>
              <a:t>ng</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and</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p</a:t>
            </a:r>
            <a:r>
              <a:rPr sz="2500" spc="20" dirty="0">
                <a:solidFill>
                  <a:srgbClr val="000000">
                    <a:alpha val="100000"/>
                  </a:srgbClr>
                </a:solidFill>
                <a:latin typeface="Calibri" panose="020F0502020204030204"/>
                <a:ea typeface="Calibri" panose="020F0502020204030204"/>
                <a:cs typeface="Calibri" panose="020F0502020204030204"/>
                <a:sym typeface="+mn-ea"/>
              </a:rPr>
              <a:t>r</a:t>
            </a:r>
            <a:r>
              <a:rPr sz="2500" spc="30" dirty="0">
                <a:solidFill>
                  <a:srgbClr val="000000">
                    <a:alpha val="100000"/>
                  </a:srgbClr>
                </a:solidFill>
                <a:latin typeface="Calibri" panose="020F0502020204030204"/>
                <a:ea typeface="Calibri" panose="020F0502020204030204"/>
                <a:cs typeface="Calibri" panose="020F0502020204030204"/>
                <a:sym typeface="+mn-ea"/>
              </a:rPr>
              <a:t>oduc</a:t>
            </a:r>
            <a:r>
              <a:rPr sz="2500" spc="20" dirty="0">
                <a:solidFill>
                  <a:srgbClr val="000000">
                    <a:alpha val="100000"/>
                  </a:srgbClr>
                </a:solidFill>
                <a:latin typeface="Calibri" panose="020F0502020204030204"/>
                <a:ea typeface="Calibri" panose="020F0502020204030204"/>
                <a:cs typeface="Calibri" panose="020F0502020204030204"/>
                <a:sym typeface="+mn-ea"/>
              </a:rPr>
              <a:t>i</a:t>
            </a:r>
            <a:r>
              <a:rPr sz="2500" spc="30" dirty="0">
                <a:solidFill>
                  <a:srgbClr val="000000">
                    <a:alpha val="100000"/>
                  </a:srgbClr>
                </a:solidFill>
                <a:latin typeface="Calibri" panose="020F0502020204030204"/>
                <a:ea typeface="Calibri" panose="020F0502020204030204"/>
                <a:cs typeface="Calibri" panose="020F0502020204030204"/>
                <a:sym typeface="+mn-ea"/>
              </a:rPr>
              <a:t>n</a:t>
            </a:r>
            <a:r>
              <a:rPr sz="2500" spc="5" dirty="0">
                <a:solidFill>
                  <a:srgbClr val="000000">
                    <a:alpha val="100000"/>
                  </a:srgbClr>
                </a:solidFill>
                <a:latin typeface="Calibri" panose="020F0502020204030204"/>
                <a:ea typeface="Calibri" panose="020F0502020204030204"/>
                <a:cs typeface="Calibri" panose="020F0502020204030204"/>
                <a:sym typeface="+mn-ea"/>
              </a:rPr>
              <a:t>g</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dirty="0">
                <a:solidFill>
                  <a:srgbClr val="000000">
                    <a:alpha val="100000"/>
                  </a:srgbClr>
                </a:solidFill>
                <a:latin typeface="Calibri" panose="020F0502020204030204"/>
                <a:ea typeface="Calibri" panose="020F0502020204030204"/>
                <a:cs typeface="Calibri" panose="020F0502020204030204"/>
                <a:sym typeface="+mn-ea"/>
              </a:rPr>
              <a:t>them</a:t>
            </a:r>
            <a:endParaRPr sz="2500" spc="30" dirty="0">
              <a:solidFill>
                <a:srgbClr val="CC0000">
                  <a:alpha val="100000"/>
                </a:srgbClr>
              </a:solidFill>
              <a:latin typeface="Calibri" panose="020F0502020204030204"/>
              <a:ea typeface="Calibri" panose="020F0502020204030204"/>
              <a:cs typeface="Calibri" panose="020F0502020204030204"/>
            </a:endParaRPr>
          </a:p>
          <a:p>
            <a:pPr marL="658495" indent="-484505" algn="l" rtl="0" eaLnBrk="0">
              <a:lnSpc>
                <a:spcPct val="112000"/>
              </a:lnSpc>
              <a:spcBef>
                <a:spcPts val="755"/>
              </a:spcBef>
            </a:pPr>
            <a:r>
              <a:rPr lang="en-US" sz="2500" spc="20" dirty="0">
                <a:solidFill>
                  <a:srgbClr val="CC0000">
                    <a:alpha val="100000"/>
                  </a:srgbClr>
                </a:solidFill>
                <a:latin typeface="Calibri" panose="020F0502020204030204"/>
                <a:ea typeface="Calibri" panose="020F0502020204030204"/>
                <a:cs typeface="Calibri" panose="020F0502020204030204"/>
                <a:sym typeface="+mn-ea"/>
              </a:rPr>
              <a:t>2</a:t>
            </a:r>
            <a:r>
              <a:rPr sz="2500" spc="20" dirty="0">
                <a:solidFill>
                  <a:srgbClr val="CC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An</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unde</a:t>
            </a:r>
            <a:r>
              <a:rPr sz="2500" spc="20" dirty="0">
                <a:solidFill>
                  <a:srgbClr val="000000">
                    <a:alpha val="100000"/>
                  </a:srgbClr>
                </a:solidFill>
                <a:latin typeface="Calibri" panose="020F0502020204030204"/>
                <a:ea typeface="Calibri" panose="020F0502020204030204"/>
                <a:cs typeface="Calibri" panose="020F0502020204030204"/>
                <a:sym typeface="+mn-ea"/>
              </a:rPr>
              <a:t>rst</a:t>
            </a:r>
            <a:r>
              <a:rPr sz="2500" spc="30" dirty="0">
                <a:solidFill>
                  <a:srgbClr val="000000">
                    <a:alpha val="100000"/>
                  </a:srgbClr>
                </a:solidFill>
                <a:latin typeface="Calibri" panose="020F0502020204030204"/>
                <a:ea typeface="Calibri" panose="020F0502020204030204"/>
                <a:cs typeface="Calibri" panose="020F0502020204030204"/>
                <a:sym typeface="+mn-ea"/>
              </a:rPr>
              <a:t>and</a:t>
            </a:r>
            <a:r>
              <a:rPr sz="2500" spc="20" dirty="0">
                <a:solidFill>
                  <a:srgbClr val="000000">
                    <a:alpha val="100000"/>
                  </a:srgbClr>
                </a:solidFill>
                <a:latin typeface="Calibri" panose="020F0502020204030204"/>
                <a:ea typeface="Calibri" panose="020F0502020204030204"/>
                <a:cs typeface="Calibri" panose="020F0502020204030204"/>
                <a:sym typeface="+mn-ea"/>
              </a:rPr>
              <a:t>i</a:t>
            </a:r>
            <a:r>
              <a:rPr sz="2500" spc="30" dirty="0">
                <a:solidFill>
                  <a:srgbClr val="000000">
                    <a:alpha val="100000"/>
                  </a:srgbClr>
                </a:solidFill>
                <a:latin typeface="Calibri" panose="020F0502020204030204"/>
                <a:ea typeface="Calibri" panose="020F0502020204030204"/>
                <a:cs typeface="Calibri" panose="020F0502020204030204"/>
                <a:sym typeface="+mn-ea"/>
              </a:rPr>
              <a:t>ng</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o</a:t>
            </a:r>
            <a:r>
              <a:rPr sz="2500" spc="20" dirty="0">
                <a:solidFill>
                  <a:srgbClr val="000000">
                    <a:alpha val="100000"/>
                  </a:srgbClr>
                </a:solidFill>
                <a:latin typeface="Calibri" panose="020F0502020204030204"/>
                <a:ea typeface="Calibri" panose="020F0502020204030204"/>
                <a:cs typeface="Calibri" panose="020F0502020204030204"/>
                <a:sym typeface="+mn-ea"/>
              </a:rPr>
              <a:t>f t</a:t>
            </a:r>
            <a:r>
              <a:rPr sz="2500" spc="30" dirty="0">
                <a:solidFill>
                  <a:srgbClr val="000000">
                    <a:alpha val="100000"/>
                  </a:srgbClr>
                </a:solidFill>
                <a:latin typeface="Calibri" panose="020F0502020204030204"/>
                <a:ea typeface="Calibri" panose="020F0502020204030204"/>
                <a:cs typeface="Calibri" panose="020F0502020204030204"/>
                <a:sym typeface="+mn-ea"/>
              </a:rPr>
              <a:t>he</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e</a:t>
            </a:r>
            <a:r>
              <a:rPr sz="2500" spc="20" dirty="0">
                <a:solidFill>
                  <a:srgbClr val="000000">
                    <a:alpha val="100000"/>
                  </a:srgbClr>
                </a:solidFill>
                <a:latin typeface="Calibri" panose="020F0502020204030204"/>
                <a:ea typeface="Calibri" panose="020F0502020204030204"/>
                <a:cs typeface="Calibri" panose="020F0502020204030204"/>
                <a:sym typeface="+mn-ea"/>
              </a:rPr>
              <a:t>ff</a:t>
            </a:r>
            <a:r>
              <a:rPr sz="2500" spc="30" dirty="0">
                <a:solidFill>
                  <a:srgbClr val="000000">
                    <a:alpha val="100000"/>
                  </a:srgbClr>
                </a:solidFill>
                <a:latin typeface="Calibri" panose="020F0502020204030204"/>
                <a:ea typeface="Calibri" panose="020F0502020204030204"/>
                <a:cs typeface="Calibri" panose="020F0502020204030204"/>
                <a:sym typeface="+mn-ea"/>
              </a:rPr>
              <a:t>ec</a:t>
            </a:r>
            <a:r>
              <a:rPr sz="2500" spc="20" dirty="0">
                <a:solidFill>
                  <a:srgbClr val="000000">
                    <a:alpha val="100000"/>
                  </a:srgbClr>
                </a:solidFill>
                <a:latin typeface="Calibri" panose="020F0502020204030204"/>
                <a:ea typeface="Calibri" panose="020F0502020204030204"/>
                <a:cs typeface="Calibri" panose="020F0502020204030204"/>
                <a:sym typeface="+mn-ea"/>
              </a:rPr>
              <a:t>ti</a:t>
            </a:r>
            <a:r>
              <a:rPr sz="2500" spc="30" dirty="0">
                <a:solidFill>
                  <a:srgbClr val="000000">
                    <a:alpha val="100000"/>
                  </a:srgbClr>
                </a:solidFill>
                <a:latin typeface="Calibri" panose="020F0502020204030204"/>
                <a:ea typeface="Calibri" panose="020F0502020204030204"/>
                <a:cs typeface="Calibri" panose="020F0502020204030204"/>
                <a:sym typeface="+mn-ea"/>
              </a:rPr>
              <a:t>ve</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40" dirty="0">
                <a:solidFill>
                  <a:srgbClr val="000000">
                    <a:alpha val="100000"/>
                  </a:srgbClr>
                </a:solidFill>
                <a:latin typeface="Calibri" panose="020F0502020204030204"/>
                <a:ea typeface="Calibri" panose="020F0502020204030204"/>
                <a:cs typeface="Calibri" panose="020F0502020204030204"/>
                <a:sym typeface="+mn-ea"/>
              </a:rPr>
              <a:t>m</a:t>
            </a:r>
            <a:r>
              <a:rPr sz="2500" spc="30" dirty="0">
                <a:solidFill>
                  <a:srgbClr val="000000">
                    <a:alpha val="100000"/>
                  </a:srgbClr>
                </a:solidFill>
                <a:latin typeface="Calibri" panose="020F0502020204030204"/>
                <a:ea typeface="Calibri" panose="020F0502020204030204"/>
                <a:cs typeface="Calibri" panose="020F0502020204030204"/>
                <a:sym typeface="+mn-ea"/>
              </a:rPr>
              <a:t>ode</a:t>
            </a:r>
            <a:r>
              <a:rPr sz="2500" spc="20" dirty="0">
                <a:solidFill>
                  <a:srgbClr val="000000">
                    <a:alpha val="100000"/>
                  </a:srgbClr>
                </a:solidFill>
                <a:latin typeface="Calibri" panose="020F0502020204030204"/>
                <a:ea typeface="Calibri" panose="020F0502020204030204"/>
                <a:cs typeface="Calibri" panose="020F0502020204030204"/>
                <a:sym typeface="+mn-ea"/>
              </a:rPr>
              <a:t>r</a:t>
            </a:r>
            <a:r>
              <a:rPr sz="2500" spc="30" dirty="0">
                <a:solidFill>
                  <a:srgbClr val="000000">
                    <a:alpha val="100000"/>
                  </a:srgbClr>
                </a:solidFill>
                <a:latin typeface="Calibri" panose="020F0502020204030204"/>
                <a:ea typeface="Calibri" panose="020F0502020204030204"/>
                <a:cs typeface="Calibri" panose="020F0502020204030204"/>
                <a:sym typeface="+mn-ea"/>
              </a:rPr>
              <a:t>n</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40" dirty="0">
                <a:solidFill>
                  <a:srgbClr val="000000">
                    <a:alpha val="100000"/>
                  </a:srgbClr>
                </a:solidFill>
                <a:latin typeface="Calibri" panose="020F0502020204030204"/>
                <a:ea typeface="Calibri" panose="020F0502020204030204"/>
                <a:cs typeface="Calibri" panose="020F0502020204030204"/>
                <a:sym typeface="+mn-ea"/>
              </a:rPr>
              <a:t>m</a:t>
            </a:r>
            <a:r>
              <a:rPr sz="2500" spc="30" dirty="0">
                <a:solidFill>
                  <a:srgbClr val="000000">
                    <a:alpha val="100000"/>
                  </a:srgbClr>
                </a:solidFill>
                <a:latin typeface="Calibri" panose="020F0502020204030204"/>
                <a:ea typeface="Calibri" panose="020F0502020204030204"/>
                <a:cs typeface="Calibri" panose="020F0502020204030204"/>
                <a:sym typeface="+mn-ea"/>
              </a:rPr>
              <a:t>e</a:t>
            </a:r>
            <a:r>
              <a:rPr sz="2500" spc="20" dirty="0">
                <a:solidFill>
                  <a:srgbClr val="000000">
                    <a:alpha val="100000"/>
                  </a:srgbClr>
                </a:solidFill>
                <a:latin typeface="Calibri" panose="020F0502020204030204"/>
                <a:ea typeface="Calibri" panose="020F0502020204030204"/>
                <a:cs typeface="Calibri" panose="020F0502020204030204"/>
                <a:sym typeface="+mn-ea"/>
              </a:rPr>
              <a:t>t</a:t>
            </a:r>
            <a:r>
              <a:rPr sz="2500" spc="30" dirty="0">
                <a:solidFill>
                  <a:srgbClr val="000000">
                    <a:alpha val="100000"/>
                  </a:srgbClr>
                </a:solidFill>
                <a:latin typeface="Calibri" panose="020F0502020204030204"/>
                <a:ea typeface="Calibri" panose="020F0502020204030204"/>
                <a:cs typeface="Calibri" panose="020F0502020204030204"/>
                <a:sym typeface="+mn-ea"/>
              </a:rPr>
              <a:t>hod</a:t>
            </a:r>
            <a:r>
              <a:rPr sz="2500" spc="20" dirty="0">
                <a:solidFill>
                  <a:srgbClr val="000000">
                    <a:alpha val="100000"/>
                  </a:srgbClr>
                </a:solidFill>
                <a:latin typeface="Calibri" panose="020F0502020204030204"/>
                <a:ea typeface="Calibri" panose="020F0502020204030204"/>
                <a:cs typeface="Calibri" panose="020F0502020204030204"/>
                <a:sym typeface="+mn-ea"/>
              </a:rPr>
              <a:t>s </a:t>
            </a:r>
            <a:r>
              <a:rPr sz="2500" spc="40" dirty="0">
                <a:solidFill>
                  <a:srgbClr val="000000">
                    <a:alpha val="100000"/>
                  </a:srgbClr>
                </a:solidFill>
                <a:latin typeface="Calibri" panose="020F0502020204030204"/>
                <a:ea typeface="Calibri" panose="020F0502020204030204"/>
                <a:cs typeface="Calibri" panose="020F0502020204030204"/>
                <a:sym typeface="+mn-ea"/>
              </a:rPr>
              <a:t>u</a:t>
            </a:r>
            <a:r>
              <a:rPr sz="2500" spc="30" dirty="0">
                <a:solidFill>
                  <a:srgbClr val="000000">
                    <a:alpha val="100000"/>
                  </a:srgbClr>
                </a:solidFill>
                <a:latin typeface="Calibri" panose="020F0502020204030204"/>
                <a:ea typeface="Calibri" panose="020F0502020204030204"/>
                <a:cs typeface="Calibri" panose="020F0502020204030204"/>
                <a:sym typeface="+mn-ea"/>
              </a:rPr>
              <a:t>s</a:t>
            </a:r>
            <a:r>
              <a:rPr sz="2500" spc="40" dirty="0">
                <a:solidFill>
                  <a:srgbClr val="000000">
                    <a:alpha val="100000"/>
                  </a:srgbClr>
                </a:solidFill>
                <a:latin typeface="Calibri" panose="020F0502020204030204"/>
                <a:ea typeface="Calibri" panose="020F0502020204030204"/>
                <a:cs typeface="Calibri" panose="020F0502020204030204"/>
                <a:sym typeface="+mn-ea"/>
              </a:rPr>
              <a:t>ed</a:t>
            </a:r>
            <a:r>
              <a:rPr sz="2500" spc="20" dirty="0">
                <a:solidFill>
                  <a:srgbClr val="000000">
                    <a:alpha val="100000"/>
                  </a:srgbClr>
                </a:solidFill>
                <a:latin typeface="Calibri" panose="020F0502020204030204"/>
                <a:ea typeface="Calibri" panose="020F0502020204030204"/>
                <a:cs typeface="Calibri" panose="020F0502020204030204"/>
                <a:sym typeface="+mn-ea"/>
              </a:rPr>
              <a:t> i</a:t>
            </a:r>
            <a:r>
              <a:rPr sz="2500" spc="40" dirty="0">
                <a:solidFill>
                  <a:srgbClr val="000000">
                    <a:alpha val="100000"/>
                  </a:srgbClr>
                </a:solidFill>
                <a:latin typeface="Calibri" panose="020F0502020204030204"/>
                <a:ea typeface="Calibri" panose="020F0502020204030204"/>
                <a:cs typeface="Calibri" panose="020F0502020204030204"/>
                <a:sym typeface="+mn-ea"/>
              </a:rPr>
              <a:t>n</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50" dirty="0">
                <a:solidFill>
                  <a:srgbClr val="000000">
                    <a:alpha val="100000"/>
                  </a:srgbClr>
                </a:solidFill>
                <a:latin typeface="Calibri" panose="020F0502020204030204"/>
                <a:ea typeface="Calibri" panose="020F0502020204030204"/>
                <a:cs typeface="Calibri" panose="020F0502020204030204"/>
                <a:sym typeface="+mn-ea"/>
              </a:rPr>
              <a:t>N</a:t>
            </a:r>
            <a:r>
              <a:rPr sz="2500" spc="30" dirty="0">
                <a:solidFill>
                  <a:srgbClr val="000000">
                    <a:alpha val="100000"/>
                  </a:srgbClr>
                </a:solidFill>
                <a:latin typeface="Calibri" panose="020F0502020204030204"/>
                <a:ea typeface="Calibri" panose="020F0502020204030204"/>
                <a:cs typeface="Calibri" panose="020F0502020204030204"/>
                <a:sym typeface="+mn-ea"/>
              </a:rPr>
              <a:t>L</a:t>
            </a:r>
            <a:r>
              <a:rPr sz="2500" spc="40" dirty="0">
                <a:solidFill>
                  <a:srgbClr val="000000">
                    <a:alpha val="100000"/>
                  </a:srgbClr>
                </a:solidFill>
                <a:latin typeface="Calibri" panose="020F0502020204030204"/>
                <a:ea typeface="Calibri" panose="020F0502020204030204"/>
                <a:cs typeface="Calibri" panose="020F0502020204030204"/>
                <a:sym typeface="+mn-ea"/>
              </a:rPr>
              <a:t>P</a:t>
            </a:r>
            <a:r>
              <a:rPr sz="2500" spc="20" dirty="0">
                <a:solidFill>
                  <a:srgbClr val="000000">
                    <a:alpha val="100000"/>
                  </a:srgbClr>
                </a:solidFill>
                <a:latin typeface="Calibri" panose="020F0502020204030204"/>
                <a:ea typeface="Calibri" panose="020F0502020204030204"/>
                <a:cs typeface="Calibri" panose="020F0502020204030204"/>
                <a:sym typeface="+mn-ea"/>
              </a:rPr>
              <a:t>:</a:t>
            </a:r>
            <a:r>
              <a:rPr sz="2500" dirty="0">
                <a:solidFill>
                  <a:srgbClr val="000000">
                    <a:alpha val="100000"/>
                  </a:srgbClr>
                </a:solidFill>
                <a:latin typeface="Calibri" panose="020F0502020204030204"/>
                <a:ea typeface="Calibri" panose="020F0502020204030204"/>
                <a:cs typeface="Calibri" panose="020F0502020204030204"/>
                <a:sym typeface="+mn-ea"/>
              </a:rPr>
              <a:t> </a:t>
            </a:r>
            <a:r>
              <a:rPr lang="en-US" sz="2500" dirty="0">
                <a:solidFill>
                  <a:srgbClr val="000000">
                    <a:alpha val="100000"/>
                  </a:srgbClr>
                </a:solidFill>
                <a:latin typeface="Calibri" panose="020F0502020204030204"/>
                <a:ea typeface="Calibri" panose="020F0502020204030204"/>
                <a:cs typeface="Calibri" panose="020F0502020204030204"/>
                <a:sym typeface="+mn-ea"/>
              </a:rPr>
              <a:t>Word Embedding, </a:t>
            </a:r>
            <a:r>
              <a:rPr sz="2500" spc="40" dirty="0">
                <a:solidFill>
                  <a:srgbClr val="000000">
                    <a:alpha val="100000"/>
                  </a:srgbClr>
                </a:solidFill>
                <a:latin typeface="Calibri" panose="020F0502020204030204"/>
                <a:ea typeface="Calibri" panose="020F0502020204030204"/>
                <a:cs typeface="Calibri" panose="020F0502020204030204"/>
                <a:sym typeface="+mn-ea"/>
              </a:rPr>
              <a:t>Re</a:t>
            </a:r>
            <a:r>
              <a:rPr sz="2500" spc="30" dirty="0">
                <a:solidFill>
                  <a:srgbClr val="000000">
                    <a:alpha val="100000"/>
                  </a:srgbClr>
                </a:solidFill>
                <a:latin typeface="Calibri" panose="020F0502020204030204"/>
                <a:ea typeface="Calibri" panose="020F0502020204030204"/>
                <a:cs typeface="Calibri" panose="020F0502020204030204"/>
                <a:sym typeface="+mn-ea"/>
              </a:rPr>
              <a:t>c</a:t>
            </a:r>
            <a:r>
              <a:rPr sz="2500" spc="40" dirty="0">
                <a:solidFill>
                  <a:srgbClr val="000000">
                    <a:alpha val="100000"/>
                  </a:srgbClr>
                </a:solidFill>
                <a:latin typeface="Calibri" panose="020F0502020204030204"/>
                <a:ea typeface="Calibri" panose="020F0502020204030204"/>
                <a:cs typeface="Calibri" panose="020F0502020204030204"/>
                <a:sym typeface="+mn-ea"/>
              </a:rPr>
              <a:t>u</a:t>
            </a:r>
            <a:r>
              <a:rPr sz="2500" spc="30" dirty="0">
                <a:solidFill>
                  <a:srgbClr val="000000">
                    <a:alpha val="100000"/>
                  </a:srgbClr>
                </a:solidFill>
                <a:latin typeface="Calibri" panose="020F0502020204030204"/>
                <a:ea typeface="Calibri" panose="020F0502020204030204"/>
                <a:cs typeface="Calibri" panose="020F0502020204030204"/>
                <a:sym typeface="+mn-ea"/>
              </a:rPr>
              <a:t>r</a:t>
            </a:r>
            <a:r>
              <a:rPr sz="2500" spc="10" dirty="0">
                <a:solidFill>
                  <a:srgbClr val="000000">
                    <a:alpha val="100000"/>
                  </a:srgbClr>
                </a:solidFill>
                <a:latin typeface="Calibri" panose="020F0502020204030204"/>
                <a:ea typeface="Calibri" panose="020F0502020204030204"/>
                <a:cs typeface="Calibri" panose="020F0502020204030204"/>
                <a:sym typeface="+mn-ea"/>
              </a:rPr>
              <a:t>r</a:t>
            </a:r>
            <a:r>
              <a:rPr sz="2500" dirty="0">
                <a:solidFill>
                  <a:srgbClr val="000000">
                    <a:alpha val="100000"/>
                  </a:srgbClr>
                </a:solidFill>
                <a:latin typeface="Calibri" panose="020F0502020204030204"/>
                <a:ea typeface="Calibri" panose="020F0502020204030204"/>
                <a:cs typeface="Calibri" panose="020F0502020204030204"/>
                <a:sym typeface="+mn-ea"/>
              </a:rPr>
              <a:t>ent </a:t>
            </a:r>
            <a:r>
              <a:rPr sz="2500" spc="30" dirty="0">
                <a:solidFill>
                  <a:srgbClr val="000000">
                    <a:alpha val="100000"/>
                  </a:srgbClr>
                </a:solidFill>
                <a:latin typeface="Calibri" panose="020F0502020204030204"/>
                <a:ea typeface="Calibri" panose="020F0502020204030204"/>
                <a:cs typeface="Calibri" panose="020F0502020204030204"/>
                <a:sym typeface="+mn-ea"/>
              </a:rPr>
              <a:t>ne</a:t>
            </a:r>
            <a:r>
              <a:rPr sz="2500" spc="20" dirty="0">
                <a:solidFill>
                  <a:srgbClr val="000000">
                    <a:alpha val="100000"/>
                  </a:srgbClr>
                </a:solidFill>
                <a:latin typeface="Calibri" panose="020F0502020204030204"/>
                <a:ea typeface="Calibri" panose="020F0502020204030204"/>
                <a:cs typeface="Calibri" panose="020F0502020204030204"/>
                <a:sym typeface="+mn-ea"/>
              </a:rPr>
              <a:t>t</a:t>
            </a:r>
            <a:r>
              <a:rPr sz="2500" spc="30" dirty="0">
                <a:solidFill>
                  <a:srgbClr val="000000">
                    <a:alpha val="100000"/>
                  </a:srgbClr>
                </a:solidFill>
                <a:latin typeface="Calibri" panose="020F0502020204030204"/>
                <a:ea typeface="Calibri" panose="020F0502020204030204"/>
                <a:cs typeface="Calibri" panose="020F0502020204030204"/>
                <a:sym typeface="+mn-ea"/>
              </a:rPr>
              <a:t>wo</a:t>
            </a:r>
            <a:r>
              <a:rPr sz="2500" spc="20" dirty="0">
                <a:solidFill>
                  <a:srgbClr val="000000">
                    <a:alpha val="100000"/>
                  </a:srgbClr>
                </a:solidFill>
                <a:latin typeface="Calibri" panose="020F0502020204030204"/>
                <a:ea typeface="Calibri" panose="020F0502020204030204"/>
                <a:cs typeface="Calibri" panose="020F0502020204030204"/>
                <a:sym typeface="+mn-ea"/>
              </a:rPr>
              <a:t>rks,</a:t>
            </a:r>
            <a:r>
              <a:rPr sz="2500" dirty="0">
                <a:solidFill>
                  <a:srgbClr val="000000">
                    <a:alpha val="100000"/>
                  </a:srgbClr>
                </a:solidFill>
                <a:latin typeface="Calibri" panose="020F0502020204030204"/>
                <a:ea typeface="Calibri" panose="020F0502020204030204"/>
                <a:cs typeface="Calibri" panose="020F0502020204030204"/>
                <a:sym typeface="+mn-ea"/>
              </a:rPr>
              <a:t> </a:t>
            </a:r>
            <a:r>
              <a:rPr sz="2500" spc="20" dirty="0">
                <a:solidFill>
                  <a:srgbClr val="000000">
                    <a:alpha val="100000"/>
                  </a:srgbClr>
                </a:solidFill>
                <a:latin typeface="Calibri" panose="020F0502020204030204"/>
                <a:ea typeface="Calibri" panose="020F0502020204030204"/>
                <a:cs typeface="Calibri" panose="020F0502020204030204"/>
                <a:sym typeface="+mn-ea"/>
              </a:rPr>
              <a:t>att</a:t>
            </a:r>
            <a:r>
              <a:rPr sz="2500" spc="30" dirty="0">
                <a:solidFill>
                  <a:srgbClr val="000000">
                    <a:alpha val="100000"/>
                  </a:srgbClr>
                </a:solidFill>
                <a:latin typeface="Calibri" panose="020F0502020204030204"/>
                <a:ea typeface="Calibri" panose="020F0502020204030204"/>
                <a:cs typeface="Calibri" panose="020F0502020204030204"/>
                <a:sym typeface="+mn-ea"/>
              </a:rPr>
              <a:t>en</a:t>
            </a:r>
            <a:r>
              <a:rPr sz="2500" spc="20" dirty="0">
                <a:solidFill>
                  <a:srgbClr val="000000">
                    <a:alpha val="100000"/>
                  </a:srgbClr>
                </a:solidFill>
                <a:latin typeface="Calibri" panose="020F0502020204030204"/>
                <a:ea typeface="Calibri" panose="020F0502020204030204"/>
                <a:cs typeface="Calibri" panose="020F0502020204030204"/>
                <a:sym typeface="+mn-ea"/>
              </a:rPr>
              <a:t>t</a:t>
            </a:r>
            <a:r>
              <a:rPr sz="2500" spc="10" dirty="0">
                <a:solidFill>
                  <a:srgbClr val="000000">
                    <a:alpha val="100000"/>
                  </a:srgbClr>
                </a:solidFill>
                <a:latin typeface="Calibri" panose="020F0502020204030204"/>
                <a:ea typeface="Calibri" panose="020F0502020204030204"/>
                <a:cs typeface="Calibri" panose="020F0502020204030204"/>
                <a:sym typeface="+mn-ea"/>
              </a:rPr>
              <a:t>i</a:t>
            </a:r>
            <a:r>
              <a:rPr sz="2500" spc="15" dirty="0">
                <a:solidFill>
                  <a:srgbClr val="000000">
                    <a:alpha val="100000"/>
                  </a:srgbClr>
                </a:solidFill>
                <a:latin typeface="Calibri" panose="020F0502020204030204"/>
                <a:ea typeface="Calibri" panose="020F0502020204030204"/>
                <a:cs typeface="Calibri" panose="020F0502020204030204"/>
                <a:sym typeface="+mn-ea"/>
              </a:rPr>
              <a:t>o</a:t>
            </a:r>
            <a:r>
              <a:rPr sz="2500" dirty="0">
                <a:solidFill>
                  <a:srgbClr val="000000">
                    <a:alpha val="100000"/>
                  </a:srgbClr>
                </a:solidFill>
                <a:latin typeface="Calibri" panose="020F0502020204030204"/>
                <a:ea typeface="Calibri" panose="020F0502020204030204"/>
                <a:cs typeface="Calibri" panose="020F0502020204030204"/>
                <a:sym typeface="+mn-ea"/>
              </a:rPr>
              <a:t>n, etc.</a:t>
            </a:r>
            <a:endParaRPr lang="en-US" altLang="en-US" sz="2500" dirty="0"/>
          </a:p>
          <a:p>
            <a:pPr marL="639445" indent="-476885" algn="l" rtl="0" eaLnBrk="0">
              <a:lnSpc>
                <a:spcPct val="112000"/>
              </a:lnSpc>
              <a:spcBef>
                <a:spcPts val="75"/>
              </a:spcBef>
            </a:pPr>
            <a:r>
              <a:rPr sz="2500" spc="30" dirty="0">
                <a:solidFill>
                  <a:srgbClr val="CC0000">
                    <a:alpha val="100000"/>
                  </a:srgbClr>
                </a:solidFill>
                <a:latin typeface="Calibri" panose="020F0502020204030204"/>
                <a:ea typeface="Calibri" panose="020F0502020204030204"/>
                <a:cs typeface="Calibri" panose="020F0502020204030204"/>
                <a:sym typeface="+mn-ea"/>
              </a:rPr>
              <a:t>3</a:t>
            </a:r>
            <a:r>
              <a:rPr sz="2500" spc="20" dirty="0">
                <a:solidFill>
                  <a:srgbClr val="CC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An</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unde</a:t>
            </a:r>
            <a:r>
              <a:rPr sz="2500" spc="20" dirty="0">
                <a:solidFill>
                  <a:srgbClr val="000000">
                    <a:alpha val="100000"/>
                  </a:srgbClr>
                </a:solidFill>
                <a:latin typeface="Calibri" panose="020F0502020204030204"/>
                <a:ea typeface="Calibri" panose="020F0502020204030204"/>
                <a:cs typeface="Calibri" panose="020F0502020204030204"/>
                <a:sym typeface="+mn-ea"/>
              </a:rPr>
              <a:t>rst</a:t>
            </a:r>
            <a:r>
              <a:rPr sz="2500" spc="30" dirty="0">
                <a:solidFill>
                  <a:srgbClr val="000000">
                    <a:alpha val="100000"/>
                  </a:srgbClr>
                </a:solidFill>
                <a:latin typeface="Calibri" panose="020F0502020204030204"/>
                <a:ea typeface="Calibri" panose="020F0502020204030204"/>
                <a:cs typeface="Calibri" panose="020F0502020204030204"/>
                <a:sym typeface="+mn-ea"/>
              </a:rPr>
              <a:t>and</a:t>
            </a:r>
            <a:r>
              <a:rPr sz="2500" spc="20" dirty="0">
                <a:solidFill>
                  <a:srgbClr val="000000">
                    <a:alpha val="100000"/>
                  </a:srgbClr>
                </a:solidFill>
                <a:latin typeface="Calibri" panose="020F0502020204030204"/>
                <a:ea typeface="Calibri" panose="020F0502020204030204"/>
                <a:cs typeface="Calibri" panose="020F0502020204030204"/>
                <a:sym typeface="+mn-ea"/>
              </a:rPr>
              <a:t>i</a:t>
            </a:r>
            <a:r>
              <a:rPr sz="2500" spc="30" dirty="0">
                <a:solidFill>
                  <a:srgbClr val="000000">
                    <a:alpha val="100000"/>
                  </a:srgbClr>
                </a:solidFill>
                <a:latin typeface="Calibri" panose="020F0502020204030204"/>
                <a:ea typeface="Calibri" panose="020F0502020204030204"/>
                <a:cs typeface="Calibri" panose="020F0502020204030204"/>
                <a:sym typeface="+mn-ea"/>
              </a:rPr>
              <a:t>ng</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o</a:t>
            </a:r>
            <a:r>
              <a:rPr sz="2500" spc="20" dirty="0">
                <a:solidFill>
                  <a:srgbClr val="000000">
                    <a:alpha val="100000"/>
                  </a:srgbClr>
                </a:solidFill>
                <a:latin typeface="Calibri" panose="020F0502020204030204"/>
                <a:ea typeface="Calibri" panose="020F0502020204030204"/>
                <a:cs typeface="Calibri" panose="020F0502020204030204"/>
                <a:sym typeface="+mn-ea"/>
              </a:rPr>
              <a:t>f </a:t>
            </a:r>
            <a:r>
              <a:rPr sz="2500" spc="30" dirty="0">
                <a:solidFill>
                  <a:srgbClr val="000000">
                    <a:alpha val="100000"/>
                  </a:srgbClr>
                </a:solidFill>
                <a:latin typeface="Calibri" panose="020F0502020204030204"/>
                <a:ea typeface="Calibri" panose="020F0502020204030204"/>
                <a:cs typeface="Calibri" panose="020F0502020204030204"/>
                <a:sym typeface="+mn-ea"/>
              </a:rPr>
              <a:t>and</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ab</a:t>
            </a:r>
            <a:r>
              <a:rPr sz="2500" spc="20" dirty="0">
                <a:solidFill>
                  <a:srgbClr val="000000">
                    <a:alpha val="100000"/>
                  </a:srgbClr>
                </a:solidFill>
                <a:latin typeface="Calibri" panose="020F0502020204030204"/>
                <a:ea typeface="Calibri" panose="020F0502020204030204"/>
                <a:cs typeface="Calibri" panose="020F0502020204030204"/>
                <a:sym typeface="+mn-ea"/>
              </a:rPr>
              <a:t>ilit</a:t>
            </a:r>
            <a:r>
              <a:rPr sz="2500" spc="30" dirty="0">
                <a:solidFill>
                  <a:srgbClr val="000000">
                    <a:alpha val="100000"/>
                  </a:srgbClr>
                </a:solidFill>
                <a:latin typeface="Calibri" panose="020F0502020204030204"/>
                <a:ea typeface="Calibri" panose="020F0502020204030204"/>
                <a:cs typeface="Calibri" panose="020F0502020204030204"/>
                <a:sym typeface="+mn-ea"/>
              </a:rPr>
              <a:t>y</a:t>
            </a:r>
            <a:r>
              <a:rPr sz="2500" spc="20" dirty="0">
                <a:solidFill>
                  <a:srgbClr val="000000">
                    <a:alpha val="100000"/>
                  </a:srgbClr>
                </a:solidFill>
                <a:latin typeface="Calibri" panose="020F0502020204030204"/>
                <a:ea typeface="Calibri" panose="020F0502020204030204"/>
                <a:cs typeface="Calibri" panose="020F0502020204030204"/>
                <a:sym typeface="+mn-ea"/>
              </a:rPr>
              <a:t> t</a:t>
            </a:r>
            <a:r>
              <a:rPr sz="2500" spc="30" dirty="0">
                <a:solidFill>
                  <a:srgbClr val="000000">
                    <a:alpha val="100000"/>
                  </a:srgbClr>
                </a:solidFill>
                <a:latin typeface="Calibri" panose="020F0502020204030204"/>
                <a:ea typeface="Calibri" panose="020F0502020204030204"/>
                <a:cs typeface="Calibri" panose="020F0502020204030204"/>
                <a:sym typeface="+mn-ea"/>
              </a:rPr>
              <a:t>o</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bu</a:t>
            </a:r>
            <a:r>
              <a:rPr sz="2500" spc="20" dirty="0">
                <a:solidFill>
                  <a:srgbClr val="000000">
                    <a:alpha val="100000"/>
                  </a:srgbClr>
                </a:solidFill>
                <a:latin typeface="Calibri" panose="020F0502020204030204"/>
                <a:ea typeface="Calibri" panose="020F0502020204030204"/>
                <a:cs typeface="Calibri" panose="020F0502020204030204"/>
                <a:sym typeface="+mn-ea"/>
              </a:rPr>
              <a:t>il</a:t>
            </a:r>
            <a:r>
              <a:rPr sz="2500" spc="30" dirty="0">
                <a:solidFill>
                  <a:srgbClr val="000000">
                    <a:alpha val="100000"/>
                  </a:srgbClr>
                </a:solidFill>
                <a:latin typeface="Calibri" panose="020F0502020204030204"/>
                <a:ea typeface="Calibri" panose="020F0502020204030204"/>
                <a:cs typeface="Calibri" panose="020F0502020204030204"/>
                <a:sym typeface="+mn-ea"/>
              </a:rPr>
              <a:t>d</a:t>
            </a:r>
            <a:r>
              <a:rPr sz="2500" spc="20" dirty="0">
                <a:solidFill>
                  <a:srgbClr val="000000">
                    <a:alpha val="100000"/>
                  </a:srgbClr>
                </a:solidFill>
                <a:latin typeface="Calibri" panose="020F0502020204030204"/>
                <a:ea typeface="Calibri" panose="020F0502020204030204"/>
                <a:cs typeface="Calibri" panose="020F0502020204030204"/>
                <a:sym typeface="+mn-ea"/>
              </a:rPr>
              <a:t> s</a:t>
            </a:r>
            <a:r>
              <a:rPr sz="2500" spc="30" dirty="0">
                <a:solidFill>
                  <a:srgbClr val="000000">
                    <a:alpha val="100000"/>
                  </a:srgbClr>
                </a:solidFill>
                <a:latin typeface="Calibri" panose="020F0502020204030204"/>
                <a:ea typeface="Calibri" panose="020F0502020204030204"/>
                <a:cs typeface="Calibri" panose="020F0502020204030204"/>
                <a:sym typeface="+mn-ea"/>
              </a:rPr>
              <a:t>y</a:t>
            </a:r>
            <a:r>
              <a:rPr sz="2500" spc="20" dirty="0">
                <a:solidFill>
                  <a:srgbClr val="000000">
                    <a:alpha val="100000"/>
                  </a:srgbClr>
                </a:solidFill>
                <a:latin typeface="Calibri" panose="020F0502020204030204"/>
                <a:ea typeface="Calibri" panose="020F0502020204030204"/>
                <a:cs typeface="Calibri" panose="020F0502020204030204"/>
                <a:sym typeface="+mn-ea"/>
              </a:rPr>
              <a:t>st</a:t>
            </a:r>
            <a:r>
              <a:rPr sz="2500" spc="30" dirty="0">
                <a:solidFill>
                  <a:srgbClr val="000000">
                    <a:alpha val="100000"/>
                  </a:srgbClr>
                </a:solidFill>
                <a:latin typeface="Calibri" panose="020F0502020204030204"/>
                <a:ea typeface="Calibri" panose="020F0502020204030204"/>
                <a:cs typeface="Calibri" panose="020F0502020204030204"/>
                <a:sym typeface="+mn-ea"/>
              </a:rPr>
              <a:t>e</a:t>
            </a:r>
            <a:r>
              <a:rPr sz="2500" spc="50" dirty="0">
                <a:solidFill>
                  <a:srgbClr val="000000">
                    <a:alpha val="100000"/>
                  </a:srgbClr>
                </a:solidFill>
                <a:latin typeface="Calibri" panose="020F0502020204030204"/>
                <a:ea typeface="Calibri" panose="020F0502020204030204"/>
                <a:cs typeface="Calibri" panose="020F0502020204030204"/>
                <a:sym typeface="+mn-ea"/>
              </a:rPr>
              <a:t>m</a:t>
            </a:r>
            <a:r>
              <a:rPr sz="2500" spc="20" dirty="0">
                <a:solidFill>
                  <a:srgbClr val="000000">
                    <a:alpha val="100000"/>
                  </a:srgbClr>
                </a:solidFill>
                <a:latin typeface="Calibri" panose="020F0502020204030204"/>
                <a:ea typeface="Calibri" panose="020F0502020204030204"/>
                <a:cs typeface="Calibri" panose="020F0502020204030204"/>
                <a:sym typeface="+mn-ea"/>
              </a:rPr>
              <a:t>s f</a:t>
            </a:r>
            <a:r>
              <a:rPr sz="2500" spc="30" dirty="0">
                <a:solidFill>
                  <a:srgbClr val="000000">
                    <a:alpha val="100000"/>
                  </a:srgbClr>
                </a:solidFill>
                <a:latin typeface="Calibri" panose="020F0502020204030204"/>
                <a:ea typeface="Calibri" panose="020F0502020204030204"/>
                <a:cs typeface="Calibri" panose="020F0502020204030204"/>
                <a:sym typeface="+mn-ea"/>
              </a:rPr>
              <a:t>o</a:t>
            </a:r>
            <a:r>
              <a:rPr sz="2500" spc="20" dirty="0">
                <a:solidFill>
                  <a:srgbClr val="000000">
                    <a:alpha val="100000"/>
                  </a:srgbClr>
                </a:solidFill>
                <a:latin typeface="Calibri" panose="020F0502020204030204"/>
                <a:ea typeface="Calibri" panose="020F0502020204030204"/>
                <a:cs typeface="Calibri" panose="020F0502020204030204"/>
                <a:sym typeface="+mn-ea"/>
              </a:rPr>
              <a:t>r s</a:t>
            </a:r>
            <a:r>
              <a:rPr sz="2500" spc="30" dirty="0">
                <a:solidFill>
                  <a:srgbClr val="000000">
                    <a:alpha val="100000"/>
                  </a:srgbClr>
                </a:solidFill>
                <a:latin typeface="Calibri" panose="020F0502020204030204"/>
                <a:ea typeface="Calibri" panose="020F0502020204030204"/>
                <a:cs typeface="Calibri" panose="020F0502020204030204"/>
                <a:sym typeface="+mn-ea"/>
              </a:rPr>
              <a:t>o</a:t>
            </a:r>
            <a:r>
              <a:rPr sz="2500" spc="40" dirty="0">
                <a:solidFill>
                  <a:srgbClr val="000000">
                    <a:alpha val="100000"/>
                  </a:srgbClr>
                </a:solidFill>
                <a:latin typeface="Calibri" panose="020F0502020204030204"/>
                <a:ea typeface="Calibri" panose="020F0502020204030204"/>
                <a:cs typeface="Calibri" panose="020F0502020204030204"/>
                <a:sym typeface="+mn-ea"/>
              </a:rPr>
              <a:t>m</a:t>
            </a:r>
            <a:r>
              <a:rPr sz="2500" spc="30" dirty="0">
                <a:solidFill>
                  <a:srgbClr val="000000">
                    <a:alpha val="100000"/>
                  </a:srgbClr>
                </a:solidFill>
                <a:latin typeface="Calibri" panose="020F0502020204030204"/>
                <a:ea typeface="Calibri" panose="020F0502020204030204"/>
                <a:cs typeface="Calibri" panose="020F0502020204030204"/>
                <a:sym typeface="+mn-ea"/>
              </a:rPr>
              <a:t>e</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o</a:t>
            </a:r>
            <a:r>
              <a:rPr sz="2500" spc="20" dirty="0">
                <a:solidFill>
                  <a:srgbClr val="000000">
                    <a:alpha val="100000"/>
                  </a:srgbClr>
                </a:solidFill>
                <a:latin typeface="Calibri" panose="020F0502020204030204"/>
                <a:ea typeface="Calibri" panose="020F0502020204030204"/>
                <a:cs typeface="Calibri" panose="020F0502020204030204"/>
                <a:sym typeface="+mn-ea"/>
              </a:rPr>
              <a:t>f t</a:t>
            </a:r>
            <a:r>
              <a:rPr sz="2500" spc="30" dirty="0">
                <a:solidFill>
                  <a:srgbClr val="000000">
                    <a:alpha val="100000"/>
                  </a:srgbClr>
                </a:solidFill>
                <a:latin typeface="Calibri" panose="020F0502020204030204"/>
                <a:ea typeface="Calibri" panose="020F0502020204030204"/>
                <a:cs typeface="Calibri" panose="020F0502020204030204"/>
                <a:sym typeface="+mn-ea"/>
              </a:rPr>
              <a:t>he</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40" dirty="0">
                <a:solidFill>
                  <a:srgbClr val="000000">
                    <a:alpha val="100000"/>
                  </a:srgbClr>
                </a:solidFill>
                <a:latin typeface="Calibri" panose="020F0502020204030204"/>
                <a:ea typeface="Calibri" panose="020F0502020204030204"/>
                <a:cs typeface="Calibri" panose="020F0502020204030204"/>
                <a:sym typeface="+mn-ea"/>
              </a:rPr>
              <a:t>m</a:t>
            </a:r>
            <a:r>
              <a:rPr sz="2500" spc="30" dirty="0">
                <a:solidFill>
                  <a:srgbClr val="000000">
                    <a:alpha val="100000"/>
                  </a:srgbClr>
                </a:solidFill>
                <a:latin typeface="Calibri" panose="020F0502020204030204"/>
                <a:ea typeface="Calibri" panose="020F0502020204030204"/>
                <a:cs typeface="Calibri" panose="020F0502020204030204"/>
                <a:sym typeface="+mn-ea"/>
              </a:rPr>
              <a:t>a</a:t>
            </a:r>
            <a:r>
              <a:rPr sz="2500" spc="20" dirty="0">
                <a:solidFill>
                  <a:srgbClr val="000000">
                    <a:alpha val="100000"/>
                  </a:srgbClr>
                </a:solidFill>
                <a:latin typeface="Calibri" panose="020F0502020204030204"/>
                <a:ea typeface="Calibri" panose="020F0502020204030204"/>
                <a:cs typeface="Calibri" panose="020F0502020204030204"/>
                <a:sym typeface="+mn-ea"/>
              </a:rPr>
              <a:t>j</a:t>
            </a:r>
            <a:r>
              <a:rPr sz="2500" spc="30" dirty="0">
                <a:solidFill>
                  <a:srgbClr val="000000">
                    <a:alpha val="100000"/>
                  </a:srgbClr>
                </a:solidFill>
                <a:latin typeface="Calibri" panose="020F0502020204030204"/>
                <a:ea typeface="Calibri" panose="020F0502020204030204"/>
                <a:cs typeface="Calibri" panose="020F0502020204030204"/>
                <a:sym typeface="+mn-ea"/>
              </a:rPr>
              <a:t>o</a:t>
            </a:r>
            <a:r>
              <a:rPr sz="2500" spc="20" dirty="0">
                <a:solidFill>
                  <a:srgbClr val="000000">
                    <a:alpha val="100000"/>
                  </a:srgbClr>
                </a:solidFill>
                <a:latin typeface="Calibri" panose="020F0502020204030204"/>
                <a:ea typeface="Calibri" panose="020F0502020204030204"/>
                <a:cs typeface="Calibri" panose="020F0502020204030204"/>
                <a:sym typeface="+mn-ea"/>
              </a:rPr>
              <a:t>r </a:t>
            </a:r>
            <a:r>
              <a:rPr sz="2500" spc="30" dirty="0">
                <a:solidFill>
                  <a:srgbClr val="000000">
                    <a:alpha val="100000"/>
                  </a:srgbClr>
                </a:solidFill>
                <a:latin typeface="Calibri" panose="020F0502020204030204"/>
                <a:ea typeface="Calibri" panose="020F0502020204030204"/>
                <a:cs typeface="Calibri" panose="020F0502020204030204"/>
                <a:sym typeface="+mn-ea"/>
              </a:rPr>
              <a:t>p</a:t>
            </a:r>
            <a:r>
              <a:rPr sz="2500" spc="20" dirty="0">
                <a:solidFill>
                  <a:srgbClr val="000000">
                    <a:alpha val="100000"/>
                  </a:srgbClr>
                </a:solidFill>
                <a:latin typeface="Calibri" panose="020F0502020204030204"/>
                <a:ea typeface="Calibri" panose="020F0502020204030204"/>
                <a:cs typeface="Calibri" panose="020F0502020204030204"/>
                <a:sym typeface="+mn-ea"/>
              </a:rPr>
              <a:t>r</a:t>
            </a:r>
            <a:r>
              <a:rPr sz="2500" spc="30" dirty="0">
                <a:solidFill>
                  <a:srgbClr val="000000">
                    <a:alpha val="100000"/>
                  </a:srgbClr>
                </a:solidFill>
                <a:latin typeface="Calibri" panose="020F0502020204030204"/>
                <a:ea typeface="Calibri" panose="020F0502020204030204"/>
                <a:cs typeface="Calibri" panose="020F0502020204030204"/>
                <a:sym typeface="+mn-ea"/>
              </a:rPr>
              <a:t>ob</a:t>
            </a:r>
            <a:r>
              <a:rPr sz="2500" spc="20" dirty="0">
                <a:solidFill>
                  <a:srgbClr val="000000">
                    <a:alpha val="100000"/>
                  </a:srgbClr>
                </a:solidFill>
                <a:latin typeface="Calibri" panose="020F0502020204030204"/>
                <a:ea typeface="Calibri" panose="020F0502020204030204"/>
                <a:cs typeface="Calibri" panose="020F0502020204030204"/>
                <a:sym typeface="+mn-ea"/>
              </a:rPr>
              <a:t>l</a:t>
            </a:r>
            <a:r>
              <a:rPr sz="2500" spc="30" dirty="0">
                <a:solidFill>
                  <a:srgbClr val="000000">
                    <a:alpha val="100000"/>
                  </a:srgbClr>
                </a:solidFill>
                <a:latin typeface="Calibri" panose="020F0502020204030204"/>
                <a:ea typeface="Calibri" panose="020F0502020204030204"/>
                <a:cs typeface="Calibri" panose="020F0502020204030204"/>
                <a:sym typeface="+mn-ea"/>
              </a:rPr>
              <a:t>e</a:t>
            </a:r>
            <a:r>
              <a:rPr sz="2500" spc="40" dirty="0">
                <a:solidFill>
                  <a:srgbClr val="000000">
                    <a:alpha val="100000"/>
                  </a:srgbClr>
                </a:solidFill>
                <a:latin typeface="Calibri" panose="020F0502020204030204"/>
                <a:ea typeface="Calibri" panose="020F0502020204030204"/>
                <a:cs typeface="Calibri" panose="020F0502020204030204"/>
                <a:sym typeface="+mn-ea"/>
              </a:rPr>
              <a:t>m</a:t>
            </a:r>
            <a:r>
              <a:rPr sz="2500" spc="20" dirty="0">
                <a:solidFill>
                  <a:srgbClr val="000000">
                    <a:alpha val="100000"/>
                  </a:srgbClr>
                </a:solidFill>
                <a:latin typeface="Calibri" panose="020F0502020204030204"/>
                <a:ea typeface="Calibri" panose="020F0502020204030204"/>
                <a:cs typeface="Calibri" panose="020F0502020204030204"/>
                <a:sym typeface="+mn-ea"/>
              </a:rPr>
              <a:t>s i</a:t>
            </a:r>
            <a:r>
              <a:rPr sz="2500" spc="30" dirty="0">
                <a:solidFill>
                  <a:srgbClr val="000000">
                    <a:alpha val="100000"/>
                  </a:srgbClr>
                </a:solidFill>
                <a:latin typeface="Calibri" panose="020F0502020204030204"/>
                <a:ea typeface="Calibri" panose="020F0502020204030204"/>
                <a:cs typeface="Calibri" panose="020F0502020204030204"/>
                <a:sym typeface="+mn-ea"/>
              </a:rPr>
              <a:t>n</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10" dirty="0">
                <a:solidFill>
                  <a:srgbClr val="000000">
                    <a:alpha val="100000"/>
                  </a:srgbClr>
                </a:solidFill>
                <a:latin typeface="Calibri" panose="020F0502020204030204"/>
                <a:ea typeface="Calibri" panose="020F0502020204030204"/>
                <a:cs typeface="Calibri" panose="020F0502020204030204"/>
                <a:sym typeface="+mn-ea"/>
              </a:rPr>
              <a:t>N</a:t>
            </a:r>
            <a:r>
              <a:rPr sz="2500" dirty="0">
                <a:solidFill>
                  <a:srgbClr val="000000">
                    <a:alpha val="100000"/>
                  </a:srgbClr>
                </a:solidFill>
                <a:latin typeface="Calibri" panose="020F0502020204030204"/>
                <a:ea typeface="Calibri" panose="020F0502020204030204"/>
                <a:cs typeface="Calibri" panose="020F0502020204030204"/>
                <a:sym typeface="+mn-ea"/>
              </a:rPr>
              <a:t>LP:</a:t>
            </a:r>
            <a:endParaRPr lang="en-US" altLang="en-US" sz="2500" dirty="0"/>
          </a:p>
          <a:p>
            <a:pPr marL="892810" indent="-249555" algn="l" rtl="0" eaLnBrk="0">
              <a:lnSpc>
                <a:spcPct val="112000"/>
              </a:lnSpc>
              <a:spcBef>
                <a:spcPts val="75"/>
              </a:spcBef>
            </a:pPr>
            <a:r>
              <a:rPr sz="2500" spc="30" dirty="0">
                <a:solidFill>
                  <a:srgbClr val="000000">
                    <a:alpha val="100000"/>
                  </a:srgbClr>
                </a:solidFill>
                <a:latin typeface="Times New Roman" panose="02020603050405020304"/>
                <a:ea typeface="Times New Roman" panose="02020603050405020304"/>
                <a:cs typeface="Times New Roman" panose="02020603050405020304"/>
                <a:sym typeface="+mn-ea"/>
              </a:rPr>
              <a:t>•</a:t>
            </a:r>
            <a:r>
              <a:rPr sz="2500" spc="20" dirty="0">
                <a:solidFill>
                  <a:srgbClr val="000000">
                    <a:alpha val="100000"/>
                  </a:srgbClr>
                </a:solidFill>
                <a:latin typeface="Times New Roman" panose="02020603050405020304"/>
                <a:ea typeface="Times New Roman" panose="02020603050405020304"/>
                <a:cs typeface="Times New Roman" panose="02020603050405020304"/>
                <a:sym typeface="+mn-ea"/>
              </a:rPr>
              <a:t> </a:t>
            </a:r>
            <a:r>
              <a:rPr sz="2500" spc="70" dirty="0">
                <a:solidFill>
                  <a:srgbClr val="000000">
                    <a:alpha val="100000"/>
                  </a:srgbClr>
                </a:solidFill>
                <a:latin typeface="Calibri" panose="020F0502020204030204"/>
                <a:ea typeface="Calibri" panose="020F0502020204030204"/>
                <a:cs typeface="Calibri" panose="020F0502020204030204"/>
                <a:sym typeface="+mn-ea"/>
              </a:rPr>
              <a:t>W</a:t>
            </a:r>
            <a:r>
              <a:rPr sz="2500" spc="40" dirty="0">
                <a:solidFill>
                  <a:srgbClr val="000000">
                    <a:alpha val="100000"/>
                  </a:srgbClr>
                </a:solidFill>
                <a:latin typeface="Calibri" panose="020F0502020204030204"/>
                <a:ea typeface="Calibri" panose="020F0502020204030204"/>
                <a:cs typeface="Calibri" panose="020F0502020204030204"/>
                <a:sym typeface="+mn-ea"/>
              </a:rPr>
              <a:t>o</a:t>
            </a:r>
            <a:r>
              <a:rPr sz="2500" spc="30" dirty="0">
                <a:solidFill>
                  <a:srgbClr val="000000">
                    <a:alpha val="100000"/>
                  </a:srgbClr>
                </a:solidFill>
                <a:latin typeface="Calibri" panose="020F0502020204030204"/>
                <a:ea typeface="Calibri" panose="020F0502020204030204"/>
                <a:cs typeface="Calibri" panose="020F0502020204030204"/>
                <a:sym typeface="+mn-ea"/>
              </a:rPr>
              <a:t>r</a:t>
            </a:r>
            <a:r>
              <a:rPr sz="2500" spc="40" dirty="0">
                <a:solidFill>
                  <a:srgbClr val="000000">
                    <a:alpha val="100000"/>
                  </a:srgbClr>
                </a:solidFill>
                <a:latin typeface="Calibri" panose="020F0502020204030204"/>
                <a:ea typeface="Calibri" panose="020F0502020204030204"/>
                <a:cs typeface="Calibri" panose="020F0502020204030204"/>
                <a:sym typeface="+mn-ea"/>
              </a:rPr>
              <a:t>d</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60" dirty="0">
                <a:solidFill>
                  <a:srgbClr val="000000">
                    <a:alpha val="100000"/>
                  </a:srgbClr>
                </a:solidFill>
                <a:latin typeface="Calibri" panose="020F0502020204030204"/>
                <a:ea typeface="Calibri" panose="020F0502020204030204"/>
                <a:cs typeface="Calibri" panose="020F0502020204030204"/>
                <a:sym typeface="+mn-ea"/>
              </a:rPr>
              <a:t>m</a:t>
            </a:r>
            <a:r>
              <a:rPr sz="2500" spc="40" dirty="0">
                <a:solidFill>
                  <a:srgbClr val="000000">
                    <a:alpha val="100000"/>
                  </a:srgbClr>
                </a:solidFill>
                <a:latin typeface="Calibri" panose="020F0502020204030204"/>
                <a:ea typeface="Calibri" panose="020F0502020204030204"/>
                <a:cs typeface="Calibri" panose="020F0502020204030204"/>
                <a:sym typeface="+mn-ea"/>
              </a:rPr>
              <a:t>ean</a:t>
            </a:r>
            <a:r>
              <a:rPr sz="2500" spc="20" dirty="0">
                <a:solidFill>
                  <a:srgbClr val="000000">
                    <a:alpha val="100000"/>
                  </a:srgbClr>
                </a:solidFill>
                <a:latin typeface="Calibri" panose="020F0502020204030204"/>
                <a:ea typeface="Calibri" panose="020F0502020204030204"/>
                <a:cs typeface="Calibri" panose="020F0502020204030204"/>
                <a:sym typeface="+mn-ea"/>
              </a:rPr>
              <a:t>i</a:t>
            </a:r>
            <a:r>
              <a:rPr sz="2500" spc="40" dirty="0">
                <a:solidFill>
                  <a:srgbClr val="000000">
                    <a:alpha val="100000"/>
                  </a:srgbClr>
                </a:solidFill>
                <a:latin typeface="Calibri" panose="020F0502020204030204"/>
                <a:ea typeface="Calibri" panose="020F0502020204030204"/>
                <a:cs typeface="Calibri" panose="020F0502020204030204"/>
                <a:sym typeface="+mn-ea"/>
              </a:rPr>
              <a:t>ng</a:t>
            </a:r>
            <a:r>
              <a:rPr sz="2500" spc="20" dirty="0">
                <a:solidFill>
                  <a:srgbClr val="000000">
                    <a:alpha val="100000"/>
                  </a:srgbClr>
                </a:solidFill>
                <a:latin typeface="Calibri" panose="020F0502020204030204"/>
                <a:ea typeface="Calibri" panose="020F0502020204030204"/>
                <a:cs typeface="Calibri" panose="020F0502020204030204"/>
                <a:sym typeface="+mn-ea"/>
              </a:rPr>
              <a:t>,</a:t>
            </a:r>
            <a:r>
              <a:rPr sz="2500" dirty="0">
                <a:solidFill>
                  <a:srgbClr val="000000">
                    <a:alpha val="100000"/>
                  </a:srgbClr>
                </a:solidFill>
                <a:latin typeface="Calibri" panose="020F0502020204030204"/>
                <a:ea typeface="Calibri" panose="020F0502020204030204"/>
                <a:cs typeface="Calibri" panose="020F0502020204030204"/>
                <a:sym typeface="+mn-ea"/>
              </a:rPr>
              <a:t> </a:t>
            </a:r>
            <a:r>
              <a:rPr sz="2500" spc="40" dirty="0">
                <a:solidFill>
                  <a:srgbClr val="000000">
                    <a:alpha val="100000"/>
                  </a:srgbClr>
                </a:solidFill>
                <a:latin typeface="Calibri" panose="020F0502020204030204"/>
                <a:ea typeface="Calibri" panose="020F0502020204030204"/>
                <a:cs typeface="Calibri" panose="020F0502020204030204"/>
                <a:sym typeface="+mn-ea"/>
              </a:rPr>
              <a:t>dependency</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40" dirty="0">
                <a:solidFill>
                  <a:srgbClr val="000000">
                    <a:alpha val="100000"/>
                  </a:srgbClr>
                </a:solidFill>
                <a:latin typeface="Calibri" panose="020F0502020204030204"/>
                <a:ea typeface="Calibri" panose="020F0502020204030204"/>
                <a:cs typeface="Calibri" panose="020F0502020204030204"/>
                <a:sym typeface="+mn-ea"/>
              </a:rPr>
              <a:t>pa</a:t>
            </a:r>
            <a:r>
              <a:rPr sz="2500" spc="30" dirty="0">
                <a:solidFill>
                  <a:srgbClr val="000000">
                    <a:alpha val="100000"/>
                  </a:srgbClr>
                </a:solidFill>
                <a:latin typeface="Calibri" panose="020F0502020204030204"/>
                <a:ea typeface="Calibri" panose="020F0502020204030204"/>
                <a:cs typeface="Calibri" panose="020F0502020204030204"/>
                <a:sym typeface="+mn-ea"/>
              </a:rPr>
              <a:t>rs</a:t>
            </a:r>
            <a:r>
              <a:rPr sz="2500" spc="20" dirty="0">
                <a:solidFill>
                  <a:srgbClr val="000000">
                    <a:alpha val="100000"/>
                  </a:srgbClr>
                </a:solidFill>
                <a:latin typeface="Calibri" panose="020F0502020204030204"/>
                <a:ea typeface="Calibri" panose="020F0502020204030204"/>
                <a:cs typeface="Calibri" panose="020F0502020204030204"/>
                <a:sym typeface="+mn-ea"/>
              </a:rPr>
              <a:t>i</a:t>
            </a:r>
            <a:r>
              <a:rPr sz="2500" spc="40" dirty="0">
                <a:solidFill>
                  <a:srgbClr val="000000">
                    <a:alpha val="100000"/>
                  </a:srgbClr>
                </a:solidFill>
                <a:latin typeface="Calibri" panose="020F0502020204030204"/>
                <a:ea typeface="Calibri" panose="020F0502020204030204"/>
                <a:cs typeface="Calibri" panose="020F0502020204030204"/>
                <a:sym typeface="+mn-ea"/>
              </a:rPr>
              <a:t>ng</a:t>
            </a:r>
            <a:r>
              <a:rPr sz="2500" spc="20" dirty="0">
                <a:solidFill>
                  <a:srgbClr val="000000">
                    <a:alpha val="100000"/>
                  </a:srgbClr>
                </a:solidFill>
                <a:latin typeface="Calibri" panose="020F0502020204030204"/>
                <a:ea typeface="Calibri" panose="020F0502020204030204"/>
                <a:cs typeface="Calibri" panose="020F0502020204030204"/>
                <a:sym typeface="+mn-ea"/>
              </a:rPr>
              <a:t>,</a:t>
            </a:r>
            <a:r>
              <a:rPr sz="2500" dirty="0">
                <a:solidFill>
                  <a:srgbClr val="000000">
                    <a:alpha val="100000"/>
                  </a:srgbClr>
                </a:solidFill>
                <a:latin typeface="Calibri" panose="020F0502020204030204"/>
                <a:ea typeface="Calibri" panose="020F0502020204030204"/>
                <a:cs typeface="Calibri" panose="020F0502020204030204"/>
                <a:sym typeface="+mn-ea"/>
              </a:rPr>
              <a:t> </a:t>
            </a:r>
            <a:r>
              <a:rPr sz="2500" spc="60" dirty="0">
                <a:solidFill>
                  <a:srgbClr val="000000">
                    <a:alpha val="100000"/>
                  </a:srgbClr>
                </a:solidFill>
                <a:latin typeface="Calibri" panose="020F0502020204030204"/>
                <a:ea typeface="Calibri" panose="020F0502020204030204"/>
                <a:cs typeface="Calibri" panose="020F0502020204030204"/>
                <a:sym typeface="+mn-ea"/>
              </a:rPr>
              <a:t>m</a:t>
            </a:r>
            <a:r>
              <a:rPr sz="2500" spc="40" dirty="0">
                <a:solidFill>
                  <a:srgbClr val="000000">
                    <a:alpha val="100000"/>
                  </a:srgbClr>
                </a:solidFill>
                <a:latin typeface="Calibri" panose="020F0502020204030204"/>
                <a:ea typeface="Calibri" panose="020F0502020204030204"/>
                <a:cs typeface="Calibri" panose="020F0502020204030204"/>
                <a:sym typeface="+mn-ea"/>
              </a:rPr>
              <a:t>ach</a:t>
            </a:r>
            <a:r>
              <a:rPr sz="2500" spc="20" dirty="0">
                <a:solidFill>
                  <a:srgbClr val="000000">
                    <a:alpha val="100000"/>
                  </a:srgbClr>
                </a:solidFill>
                <a:latin typeface="Calibri" panose="020F0502020204030204"/>
                <a:ea typeface="Calibri" panose="020F0502020204030204"/>
                <a:cs typeface="Calibri" panose="020F0502020204030204"/>
                <a:sym typeface="+mn-ea"/>
              </a:rPr>
              <a:t>i</a:t>
            </a:r>
            <a:r>
              <a:rPr sz="2500" spc="40" dirty="0">
                <a:solidFill>
                  <a:srgbClr val="000000">
                    <a:alpha val="100000"/>
                  </a:srgbClr>
                </a:solidFill>
                <a:latin typeface="Calibri" panose="020F0502020204030204"/>
                <a:ea typeface="Calibri" panose="020F0502020204030204"/>
                <a:cs typeface="Calibri" panose="020F0502020204030204"/>
                <a:sym typeface="+mn-ea"/>
              </a:rPr>
              <a:t>ne</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tr</a:t>
            </a:r>
            <a:r>
              <a:rPr sz="2500" spc="40" dirty="0">
                <a:solidFill>
                  <a:srgbClr val="000000">
                    <a:alpha val="100000"/>
                  </a:srgbClr>
                </a:solidFill>
                <a:latin typeface="Calibri" panose="020F0502020204030204"/>
                <a:ea typeface="Calibri" panose="020F0502020204030204"/>
                <a:cs typeface="Calibri" panose="020F0502020204030204"/>
                <a:sym typeface="+mn-ea"/>
              </a:rPr>
              <a:t>an</a:t>
            </a:r>
            <a:r>
              <a:rPr sz="2500" spc="30" dirty="0">
                <a:solidFill>
                  <a:srgbClr val="000000">
                    <a:alpha val="100000"/>
                  </a:srgbClr>
                </a:solidFill>
                <a:latin typeface="Calibri" panose="020F0502020204030204"/>
                <a:ea typeface="Calibri" panose="020F0502020204030204"/>
                <a:cs typeface="Calibri" panose="020F0502020204030204"/>
                <a:sym typeface="+mn-ea"/>
              </a:rPr>
              <a:t>s</a:t>
            </a:r>
            <a:r>
              <a:rPr sz="2500" spc="20" dirty="0">
                <a:solidFill>
                  <a:srgbClr val="000000">
                    <a:alpha val="100000"/>
                  </a:srgbClr>
                </a:solidFill>
                <a:latin typeface="Calibri" panose="020F0502020204030204"/>
                <a:ea typeface="Calibri" panose="020F0502020204030204"/>
                <a:cs typeface="Calibri" panose="020F0502020204030204"/>
                <a:sym typeface="+mn-ea"/>
              </a:rPr>
              <a:t>l</a:t>
            </a:r>
            <a:r>
              <a:rPr sz="2500" spc="40" dirty="0">
                <a:solidFill>
                  <a:srgbClr val="000000">
                    <a:alpha val="100000"/>
                  </a:srgbClr>
                </a:solidFill>
                <a:latin typeface="Calibri" panose="020F0502020204030204"/>
                <a:ea typeface="Calibri" panose="020F0502020204030204"/>
                <a:cs typeface="Calibri" panose="020F0502020204030204"/>
                <a:sym typeface="+mn-ea"/>
              </a:rPr>
              <a:t>a</a:t>
            </a:r>
            <a:r>
              <a:rPr sz="2500" spc="5" dirty="0">
                <a:solidFill>
                  <a:srgbClr val="000000">
                    <a:alpha val="100000"/>
                  </a:srgbClr>
                </a:solidFill>
                <a:latin typeface="Calibri" panose="020F0502020204030204"/>
                <a:ea typeface="Calibri" panose="020F0502020204030204"/>
                <a:cs typeface="Calibri" panose="020F0502020204030204"/>
                <a:sym typeface="+mn-ea"/>
              </a:rPr>
              <a:t>t</a:t>
            </a:r>
            <a:r>
              <a:rPr sz="2500" dirty="0">
                <a:solidFill>
                  <a:srgbClr val="000000">
                    <a:alpha val="100000"/>
                  </a:srgbClr>
                </a:solidFill>
                <a:latin typeface="Calibri" panose="020F0502020204030204"/>
                <a:ea typeface="Calibri" panose="020F0502020204030204"/>
                <a:cs typeface="Calibri" panose="020F0502020204030204"/>
                <a:sym typeface="+mn-ea"/>
              </a:rPr>
              <a:t>ion,  </a:t>
            </a:r>
            <a:r>
              <a:rPr sz="2500" spc="30" dirty="0">
                <a:solidFill>
                  <a:srgbClr val="000000">
                    <a:alpha val="100000"/>
                  </a:srgbClr>
                </a:solidFill>
                <a:latin typeface="Calibri" panose="020F0502020204030204"/>
                <a:ea typeface="Calibri" panose="020F0502020204030204"/>
                <a:cs typeface="Calibri" panose="020F0502020204030204"/>
                <a:sym typeface="+mn-ea"/>
              </a:rPr>
              <a:t>que</a:t>
            </a:r>
            <a:r>
              <a:rPr sz="2500" spc="20" dirty="0">
                <a:solidFill>
                  <a:srgbClr val="000000">
                    <a:alpha val="100000"/>
                  </a:srgbClr>
                </a:solidFill>
                <a:latin typeface="Calibri" panose="020F0502020204030204"/>
                <a:ea typeface="Calibri" panose="020F0502020204030204"/>
                <a:cs typeface="Calibri" panose="020F0502020204030204"/>
                <a:sym typeface="+mn-ea"/>
              </a:rPr>
              <a:t>sti</a:t>
            </a:r>
            <a:r>
              <a:rPr sz="2500" spc="30" dirty="0">
                <a:solidFill>
                  <a:srgbClr val="000000">
                    <a:alpha val="100000"/>
                  </a:srgbClr>
                </a:solidFill>
                <a:latin typeface="Calibri" panose="020F0502020204030204"/>
                <a:ea typeface="Calibri" panose="020F0502020204030204"/>
                <a:cs typeface="Calibri" panose="020F0502020204030204"/>
                <a:sym typeface="+mn-ea"/>
              </a:rPr>
              <a:t>on</a:t>
            </a:r>
            <a:r>
              <a:rPr sz="2500" spc="20" dirty="0">
                <a:solidFill>
                  <a:srgbClr val="000000">
                    <a:alpha val="100000"/>
                  </a:srgbClr>
                </a:solidFill>
                <a:latin typeface="Calibri" panose="020F0502020204030204"/>
                <a:ea typeface="Calibri" panose="020F0502020204030204"/>
                <a:cs typeface="Calibri" panose="020F0502020204030204"/>
                <a:sym typeface="+mn-ea"/>
              </a:rPr>
              <a:t> </a:t>
            </a:r>
            <a:r>
              <a:rPr sz="2500" spc="30" dirty="0">
                <a:solidFill>
                  <a:srgbClr val="000000">
                    <a:alpha val="100000"/>
                  </a:srgbClr>
                </a:solidFill>
                <a:latin typeface="Calibri" panose="020F0502020204030204"/>
                <a:ea typeface="Calibri" panose="020F0502020204030204"/>
                <a:cs typeface="Calibri" panose="020F0502020204030204"/>
                <a:sym typeface="+mn-ea"/>
              </a:rPr>
              <a:t>an</a:t>
            </a:r>
            <a:r>
              <a:rPr sz="2500" spc="20" dirty="0">
                <a:solidFill>
                  <a:srgbClr val="000000">
                    <a:alpha val="100000"/>
                  </a:srgbClr>
                </a:solidFill>
                <a:latin typeface="Calibri" panose="020F0502020204030204"/>
                <a:ea typeface="Calibri" panose="020F0502020204030204"/>
                <a:cs typeface="Calibri" panose="020F0502020204030204"/>
                <a:sym typeface="+mn-ea"/>
              </a:rPr>
              <a:t>s</a:t>
            </a:r>
            <a:r>
              <a:rPr sz="2500" spc="40" dirty="0">
                <a:solidFill>
                  <a:srgbClr val="000000">
                    <a:alpha val="100000"/>
                  </a:srgbClr>
                </a:solidFill>
                <a:latin typeface="Calibri" panose="020F0502020204030204"/>
                <a:ea typeface="Calibri" panose="020F0502020204030204"/>
                <a:cs typeface="Calibri" panose="020F0502020204030204"/>
                <a:sym typeface="+mn-ea"/>
              </a:rPr>
              <a:t>w</a:t>
            </a:r>
            <a:r>
              <a:rPr sz="2500" spc="25" dirty="0">
                <a:solidFill>
                  <a:srgbClr val="000000">
                    <a:alpha val="100000"/>
                  </a:srgbClr>
                </a:solidFill>
                <a:latin typeface="Calibri" panose="020F0502020204030204"/>
                <a:ea typeface="Calibri" panose="020F0502020204030204"/>
                <a:cs typeface="Calibri" panose="020F0502020204030204"/>
                <a:sym typeface="+mn-ea"/>
              </a:rPr>
              <a:t>e</a:t>
            </a:r>
            <a:r>
              <a:rPr sz="2500" dirty="0">
                <a:solidFill>
                  <a:srgbClr val="000000">
                    <a:alpha val="100000"/>
                  </a:srgbClr>
                </a:solidFill>
                <a:latin typeface="Calibri" panose="020F0502020204030204"/>
                <a:ea typeface="Calibri" panose="020F0502020204030204"/>
                <a:cs typeface="Calibri" panose="020F0502020204030204"/>
                <a:sym typeface="+mn-ea"/>
              </a:rPr>
              <a:t>ring</a:t>
            </a:r>
            <a:endParaRPr lang="en-US" altLang="en-US" sz="2500" dirty="0"/>
          </a:p>
          <a:p>
            <a:pPr algn="l" rtl="0" eaLnBrk="0">
              <a:lnSpc>
                <a:spcPct val="110000"/>
              </a:lnSpc>
            </a:pPr>
            <a:endParaRPr lang="en-US" altLang="en-US" dirty="0"/>
          </a:p>
          <a:p>
            <a:pPr algn="l" rtl="0" eaLnBrk="0">
              <a:lnSpc>
                <a:spcPct val="111000"/>
              </a:lnSpc>
            </a:pPr>
            <a:endParaRPr lang="zh-CN" altLang="en-US"/>
          </a:p>
        </p:txBody>
      </p:sp>
      <p:sp>
        <p:nvSpPr>
          <p:cNvPr id="3" name="标题 1"/>
          <p:cNvSpPr>
            <a:spLocks noGrp="1"/>
          </p:cNvSpPr>
          <p:nvPr/>
        </p:nvSpPr>
        <p:spPr>
          <a:xfrm>
            <a:off x="670559" y="241936"/>
            <a:ext cx="10850563" cy="1028699"/>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457200" eaLnBrk="0">
              <a:lnSpc>
                <a:spcPct val="142000"/>
              </a:lnSpc>
              <a:buClrTx/>
              <a:buSzTx/>
              <a:buFontTx/>
            </a:pPr>
            <a:r>
              <a:rPr sz="3000" b="1" spc="10" dirty="0">
                <a:solidFill>
                  <a:srgbClr val="000000">
                    <a:alpha val="100000"/>
                  </a:srgbClr>
                </a:solidFill>
                <a:latin typeface="Calibri" panose="020F0502020204030204"/>
                <a:ea typeface="Calibri" panose="020F0502020204030204"/>
                <a:cs typeface="Calibri" panose="020F0502020204030204"/>
              </a:rPr>
              <a:t>About This Course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000" b="1" spc="10" dirty="0">
                <a:solidFill>
                  <a:srgbClr val="000000">
                    <a:alpha val="100000"/>
                  </a:srgbClr>
                </a:solidFill>
                <a:latin typeface="Calibri" panose="020F0502020204030204"/>
                <a:ea typeface="Calibri" panose="020F0502020204030204"/>
                <a:cs typeface="Calibri" panose="020F0502020204030204"/>
              </a:rPr>
              <a:t>Language</a:t>
            </a:r>
          </a:p>
        </p:txBody>
      </p:sp>
      <p:sp>
        <p:nvSpPr>
          <p:cNvPr id="3" name="文本框 2"/>
          <p:cNvSpPr txBox="1"/>
          <p:nvPr/>
        </p:nvSpPr>
        <p:spPr>
          <a:xfrm>
            <a:off x="1398905" y="1217930"/>
            <a:ext cx="10350500" cy="2399665"/>
          </a:xfrm>
          <a:prstGeom prst="rect">
            <a:avLst/>
          </a:prstGeom>
          <a:noFill/>
        </p:spPr>
        <p:txBody>
          <a:bodyPr wrap="square" rtlCol="0" anchor="t">
            <a:spAutoFit/>
          </a:bodyPr>
          <a:lstStyle/>
          <a:p>
            <a:pPr marL="342900" indent="-342900">
              <a:lnSpc>
                <a:spcPct val="150000"/>
              </a:lnSpc>
              <a:buFont typeface="Arial" panose="020B0604020202020204" pitchFamily="34" charset="0"/>
              <a:buChar char="•"/>
            </a:pPr>
            <a:r>
              <a:rPr lang="zh-CN" altLang="en-US" sz="2000" b="1">
                <a:latin typeface="黑体" panose="02010609060101010101" pitchFamily="49" charset="-122"/>
                <a:ea typeface="黑体" panose="02010609060101010101" pitchFamily="49" charset="-122"/>
              </a:rPr>
              <a:t>在人类文明的发展过程中，</a:t>
            </a:r>
            <a:r>
              <a:rPr lang="zh-CN" altLang="en-US" sz="2000" b="1">
                <a:solidFill>
                  <a:srgbClr val="FF0000"/>
                </a:solidFill>
                <a:latin typeface="黑体" panose="02010609060101010101" pitchFamily="49" charset="-122"/>
                <a:ea typeface="黑体" panose="02010609060101010101" pitchFamily="49" charset="-122"/>
              </a:rPr>
              <a:t>语言起了非常关键的作用</a:t>
            </a:r>
            <a:r>
              <a:rPr lang="zh-CN" altLang="en-US" sz="2000" b="1">
                <a:latin typeface="黑体" panose="02010609060101010101" pitchFamily="49" charset="-122"/>
                <a:ea typeface="黑体" panose="02010609060101010101" pitchFamily="49" charset="-122"/>
              </a:rPr>
              <a:t>。</a:t>
            </a:r>
            <a:endParaRPr lang="zh-CN" altLang="en-US" sz="200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000">
                <a:latin typeface="黑体" panose="02010609060101010101" pitchFamily="49" charset="-122"/>
                <a:ea typeface="黑体" panose="02010609060101010101" pitchFamily="49" charset="-122"/>
              </a:rPr>
              <a:t>在语言产生前，人类社会发展非常缓慢，表现为代际间的传承效率非常低下。</a:t>
            </a:r>
          </a:p>
          <a:p>
            <a:pPr marL="342900" indent="-342900">
              <a:lnSpc>
                <a:spcPct val="150000"/>
              </a:lnSpc>
              <a:buFont typeface="Arial" panose="020B0604020202020204" pitchFamily="34" charset="0"/>
              <a:buChar char="•"/>
            </a:pPr>
            <a:r>
              <a:rPr lang="zh-CN" altLang="en-US" sz="2000">
                <a:latin typeface="黑体" panose="02010609060101010101" pitchFamily="49" charset="-122"/>
                <a:ea typeface="黑体" panose="02010609060101010101" pitchFamily="49" charset="-122"/>
              </a:rPr>
              <a:t>自从语言诞生以后，人类社会的发展速度得到极大的提升，这主要体现在父辈的生存技能和经验能够通过快速有效的方式传承给子辈，不仅如此，在同辈之间通过语言的沟通和交流，宝贵的经验也能够通过语言这种高效的媒介迅速传播到原始部落的每一个角落。</a:t>
            </a:r>
          </a:p>
        </p:txBody>
      </p:sp>
      <p:pic>
        <p:nvPicPr>
          <p:cNvPr id="4" name="图片 3"/>
          <p:cNvPicPr>
            <a:picLocks noChangeAspect="1"/>
          </p:cNvPicPr>
          <p:nvPr>
            <p:custDataLst>
              <p:tags r:id="rId1"/>
            </p:custDataLst>
          </p:nvPr>
        </p:nvPicPr>
        <p:blipFill>
          <a:blip r:embed="rId3"/>
          <a:stretch>
            <a:fillRect/>
          </a:stretch>
        </p:blipFill>
        <p:spPr>
          <a:xfrm>
            <a:off x="2042160" y="3617595"/>
            <a:ext cx="7373620" cy="289623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173220" y="1123950"/>
            <a:ext cx="3845560" cy="4082415"/>
          </a:xfrm>
          <a:prstGeom prst="rect">
            <a:avLst/>
          </a:prstGeom>
        </p:spPr>
      </p:pic>
      <p:sp>
        <p:nvSpPr>
          <p:cNvPr id="4" name="文本框 3"/>
          <p:cNvSpPr txBox="1"/>
          <p:nvPr/>
        </p:nvSpPr>
        <p:spPr>
          <a:xfrm>
            <a:off x="1551940" y="5383530"/>
            <a:ext cx="9978390" cy="706755"/>
          </a:xfrm>
          <a:prstGeom prst="rect">
            <a:avLst/>
          </a:prstGeom>
          <a:noFill/>
        </p:spPr>
        <p:txBody>
          <a:bodyPr wrap="square" rtlCol="0" anchor="t">
            <a:spAutoFit/>
          </a:bodyPr>
          <a:lstStyle/>
          <a:p>
            <a:r>
              <a:rPr lang="zh-CN" altLang="en-US" sz="2000">
                <a:latin typeface="黑体" panose="02010609060101010101" pitchFamily="49" charset="-122"/>
                <a:ea typeface="黑体" panose="02010609060101010101" pitchFamily="49" charset="-122"/>
                <a:cs typeface="黑体" panose="02010609060101010101" pitchFamily="49" charset="-122"/>
              </a:rPr>
              <a:t>对于人类而言，他们的父辈，同辈，以及一切同类，乃至大自然万事万物都是他们的“巨人肩膀”；而</a:t>
            </a:r>
            <a:r>
              <a:rPr lang="zh-CN" altLang="en-US" sz="2000" b="1">
                <a:solidFill>
                  <a:srgbClr val="FF0000"/>
                </a:solidFill>
                <a:latin typeface="黑体" panose="02010609060101010101" pitchFamily="49" charset="-122"/>
                <a:ea typeface="黑体" panose="02010609060101010101" pitchFamily="49" charset="-122"/>
                <a:cs typeface="黑体" panose="02010609060101010101" pitchFamily="49" charset="-122"/>
              </a:rPr>
              <a:t>语言和学习能力</a:t>
            </a:r>
            <a:r>
              <a:rPr lang="zh-CN" altLang="en-US" sz="2000">
                <a:latin typeface="黑体" panose="02010609060101010101" pitchFamily="49" charset="-122"/>
                <a:ea typeface="黑体" panose="02010609060101010101" pitchFamily="49" charset="-122"/>
                <a:cs typeface="黑体" panose="02010609060101010101" pitchFamily="49" charset="-122"/>
              </a:rPr>
              <a:t>则是人类能够站上“巨人肩膀”的“梯子”。</a:t>
            </a:r>
          </a:p>
        </p:txBody>
      </p:sp>
      <p:sp>
        <p:nvSpPr>
          <p:cNvPr id="5" name="标题 4"/>
          <p:cNvSpPr>
            <a:spLocks noGrp="1"/>
          </p:cNvSpPr>
          <p:nvPr>
            <p:ph type="title"/>
          </p:nvPr>
        </p:nvSpPr>
        <p:spPr/>
        <p:txBody>
          <a:bodyPr/>
          <a:lstStyle/>
          <a:p>
            <a:r>
              <a:rPr sz="3000" b="1" spc="10" dirty="0">
                <a:solidFill>
                  <a:srgbClr val="000000">
                    <a:alpha val="100000"/>
                  </a:srgbClr>
                </a:solidFill>
                <a:latin typeface="Calibri" panose="020F0502020204030204"/>
                <a:ea typeface="Calibri" panose="020F0502020204030204"/>
                <a:cs typeface="Calibri" panose="020F0502020204030204"/>
              </a:rPr>
              <a:t>Language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130" y="438785"/>
            <a:ext cx="6688455" cy="553085"/>
          </a:xfrm>
          <a:prstGeom prst="rect">
            <a:avLst/>
          </a:prstGeom>
          <a:noFill/>
        </p:spPr>
        <p:txBody>
          <a:bodyPr wrap="square" rtlCol="0">
            <a:spAutoFit/>
          </a:bodyPr>
          <a:lstStyle/>
          <a:p>
            <a:r>
              <a:rPr sz="3000" b="1" spc="10" dirty="0">
                <a:solidFill>
                  <a:srgbClr val="000000">
                    <a:alpha val="100000"/>
                  </a:srgbClr>
                </a:solidFill>
                <a:latin typeface="Calibri" panose="020F0502020204030204"/>
                <a:ea typeface="Calibri" panose="020F0502020204030204"/>
                <a:cs typeface="Calibri" panose="020F0502020204030204"/>
              </a:rPr>
              <a:t>What is NLP?</a:t>
            </a:r>
          </a:p>
        </p:txBody>
      </p:sp>
      <p:sp>
        <p:nvSpPr>
          <p:cNvPr id="3" name="文本框 2"/>
          <p:cNvSpPr txBox="1"/>
          <p:nvPr/>
        </p:nvSpPr>
        <p:spPr>
          <a:xfrm>
            <a:off x="440055" y="1397635"/>
            <a:ext cx="11154410" cy="1753235"/>
          </a:xfrm>
          <a:prstGeom prst="rect">
            <a:avLst/>
          </a:prstGeom>
          <a:noFill/>
        </p:spPr>
        <p:txBody>
          <a:bodyPr wrap="square" rtlCol="0">
            <a:spAutoFit/>
          </a:bodyPr>
          <a:lstStyle/>
          <a:p>
            <a:pPr>
              <a:lnSpc>
                <a:spcPct val="150000"/>
              </a:lnSpc>
            </a:pPr>
            <a:r>
              <a:rPr lang="en-US" altLang="zh-CN" b="1">
                <a:solidFill>
                  <a:srgbClr val="FF0000"/>
                </a:solidFill>
                <a:latin typeface="黑体" panose="02010609060101010101" pitchFamily="49" charset="-122"/>
                <a:ea typeface="黑体" panose="02010609060101010101" pitchFamily="49" charset="-122"/>
                <a:cs typeface="黑体" panose="02010609060101010101" pitchFamily="49" charset="-122"/>
              </a:rPr>
              <a:t>自然语言处理(NLP，Natural Language Processing) 是研究人与计算机交互的语言问题的一门学科</a:t>
            </a:r>
            <a:r>
              <a:rPr lang="zh-CN" altLang="en-US">
                <a:latin typeface="黑体" panose="02010609060101010101" pitchFamily="49" charset="-122"/>
                <a:ea typeface="黑体" panose="02010609060101010101" pitchFamily="49" charset="-122"/>
                <a:cs typeface="黑体" panose="02010609060101010101" pitchFamily="49" charset="-122"/>
              </a:rPr>
              <a:t>，是融合了计算机科学、人工智能和语言学的交叉学科。这门学科是研究如何通过机器学习等技术，让计算机学会处理人类语言，乃至实现终极目标</a:t>
            </a:r>
            <a:r>
              <a:rPr lang="en-US" altLang="zh-CN">
                <a:latin typeface="黑体" panose="02010609060101010101" pitchFamily="49" charset="-122"/>
                <a:ea typeface="黑体" panose="02010609060101010101" pitchFamily="49" charset="-122"/>
                <a:cs typeface="黑体" panose="02010609060101010101" pitchFamily="49" charset="-122"/>
              </a:rPr>
              <a:t>——</a:t>
            </a:r>
            <a:r>
              <a:rPr lang="zh-CN" altLang="en-US">
                <a:latin typeface="黑体" panose="02010609060101010101" pitchFamily="49" charset="-122"/>
                <a:ea typeface="黑体" panose="02010609060101010101" pitchFamily="49" charset="-122"/>
                <a:cs typeface="黑体" panose="02010609060101010101" pitchFamily="49" charset="-122"/>
              </a:rPr>
              <a:t>理解人类语言或人工智能。</a:t>
            </a:r>
            <a:endParaRPr lang="en-US" altLang="zh-CN">
              <a:latin typeface="黑体" panose="02010609060101010101" pitchFamily="49" charset="-122"/>
              <a:ea typeface="黑体" panose="02010609060101010101" pitchFamily="49" charset="-122"/>
              <a:cs typeface="黑体" panose="02010609060101010101" pitchFamily="49" charset="-122"/>
            </a:endParaRPr>
          </a:p>
          <a:p>
            <a:pPr>
              <a:lnSpc>
                <a:spcPct val="150000"/>
              </a:lnSpc>
            </a:pPr>
            <a:endParaRPr lang="en-US" altLang="zh-CN">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3" descr="7b0a20202020227069636672616d65646573223a20222670666d38323230353730323739262673707431323226266264743230323826267764743235353026220a7d0a"/>
          <p:cNvPicPr>
            <a:picLocks noChangeAspect="1"/>
          </p:cNvPicPr>
          <p:nvPr/>
        </p:nvPicPr>
        <p:blipFill>
          <a:blip r:embed="rId2">
            <a:extLst>
              <a:ext uri="{BEBA8EAE-BF5A-486C-A8C5-ECC9F3942E4B}">
                <a14:imgProps xmlns:a14="http://schemas.microsoft.com/office/drawing/2010/main">
                  <a14:imgLayer r:embed="rId3"/>
                </a14:imgProps>
              </a:ext>
            </a:extLst>
          </a:blip>
          <a:srcRect/>
          <a:stretch>
            <a:fillRect/>
          </a:stretch>
        </p:blipFill>
        <p:spPr>
          <a:xfrm>
            <a:off x="1755140" y="2931160"/>
            <a:ext cx="7713345" cy="2926715"/>
          </a:xfrm>
          <a:prstGeom prst="rect">
            <a:avLst/>
          </a:prstGeom>
          <a:ln>
            <a:noFill/>
          </a:ln>
        </p:spPr>
      </p:pic>
      <p:sp>
        <p:nvSpPr>
          <p:cNvPr id="5" name="文本框 4"/>
          <p:cNvSpPr txBox="1"/>
          <p:nvPr/>
        </p:nvSpPr>
        <p:spPr>
          <a:xfrm>
            <a:off x="2425065" y="6063615"/>
            <a:ext cx="6495415" cy="368300"/>
          </a:xfrm>
          <a:prstGeom prst="rect">
            <a:avLst/>
          </a:prstGeom>
          <a:noFill/>
        </p:spPr>
        <p:txBody>
          <a:bodyPr wrap="none" rtlCol="0">
            <a:spAutoFit/>
          </a:bodyPr>
          <a:lstStyle/>
          <a:p>
            <a:r>
              <a:rPr lang="en-US" altLang="zh-CN" b="1">
                <a:solidFill>
                  <a:srgbClr val="FF0000"/>
                </a:solidFill>
              </a:rPr>
              <a:t>NLP</a:t>
            </a:r>
            <a:r>
              <a:rPr lang="zh-CN" altLang="en-US" b="1">
                <a:solidFill>
                  <a:srgbClr val="FF0000"/>
                </a:solidFill>
              </a:rPr>
              <a:t>是人类和计算机之间沟通的桥梁，以实现人机交流的目的！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50,&quot;width&quot;:13365}"/>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ed23ce0-beef-4043-9ac6-f6e4dadac32a}"/>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337B74"/>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TotalTime>
  <Words>4661</Words>
  <Application>Microsoft Office PowerPoint</Application>
  <PresentationFormat>宽屏</PresentationFormat>
  <Paragraphs>372</Paragraphs>
  <Slides>55</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55</vt:i4>
      </vt:variant>
    </vt:vector>
  </HeadingPairs>
  <TitlesOfParts>
    <vt:vector size="67" baseType="lpstr">
      <vt:lpstr>等线</vt:lpstr>
      <vt:lpstr>等线 Light</vt:lpstr>
      <vt:lpstr>黑体</vt:lpstr>
      <vt:lpstr>宋体</vt:lpstr>
      <vt:lpstr>微软雅黑</vt:lpstr>
      <vt:lpstr>Arial</vt:lpstr>
      <vt:lpstr>Calibri</vt:lpstr>
      <vt:lpstr>Calibri Light</vt:lpstr>
      <vt:lpstr>Cambria Math</vt:lpstr>
      <vt:lpstr>Times New Roman</vt:lpstr>
      <vt:lpstr>Wingdings</vt:lpstr>
      <vt:lpstr>Office Theme</vt:lpstr>
      <vt:lpstr>PowerPoint 演示文稿</vt:lpstr>
      <vt:lpstr>PowerPoint 演示文稿</vt:lpstr>
      <vt:lpstr>About Me——Contact Info</vt:lpstr>
      <vt:lpstr>About Me——Research</vt:lpstr>
      <vt:lpstr>About This Course</vt:lpstr>
      <vt:lpstr>PowerPoint 演示文稿</vt:lpstr>
      <vt:lpstr>Language</vt:lpstr>
      <vt:lpstr>Language</vt:lpstr>
      <vt:lpstr>PowerPoint 演示文稿</vt:lpstr>
      <vt:lpstr>PowerPoint 演示文稿</vt:lpstr>
      <vt:lpstr>PowerPoint 演示文稿</vt:lpstr>
      <vt:lpstr>NLP</vt:lpstr>
      <vt:lpstr>NLU</vt:lpstr>
      <vt:lpstr>NLU</vt:lpstr>
      <vt:lpstr>NLU</vt:lpstr>
      <vt:lpstr>NLG</vt:lpstr>
      <vt:lpstr>NLG</vt:lpstr>
      <vt:lpstr>NLG</vt:lpstr>
      <vt:lpstr>NLG</vt:lpstr>
      <vt:lpstr>PowerPoint 演示文稿</vt:lpstr>
      <vt:lpstr>PowerPoint 演示文稿</vt:lpstr>
      <vt:lpstr>PowerPoint 演示文稿</vt:lpstr>
      <vt:lpstr>Acting humanly: 图灵测试</vt:lpstr>
      <vt:lpstr>PowerPoint 演示文稿</vt:lpstr>
      <vt:lpstr>PowerPoint 演示文稿</vt:lpstr>
      <vt:lpstr>PowerPoint 演示文稿</vt:lpstr>
      <vt:lpstr>PowerPoint 演示文稿</vt:lpstr>
      <vt:lpstr>PowerPoint 演示文稿</vt:lpstr>
      <vt:lpstr>PowerPoint 演示文稿</vt:lpstr>
      <vt:lpstr>The Neural History of NLP</vt:lpstr>
      <vt:lpstr>PowerPoint 演示文稿</vt:lpstr>
      <vt:lpstr>N-gram model </vt:lpstr>
      <vt:lpstr>2001 Neural Net Language Model (NNLM)</vt:lpstr>
      <vt:lpstr>2008 Multi-task Learning</vt:lpstr>
      <vt:lpstr>2013 Word Embeddings</vt:lpstr>
      <vt:lpstr>2013 Neural Networks for NLP</vt:lpstr>
      <vt:lpstr>2013 Neural Networks for NLP</vt:lpstr>
      <vt:lpstr>2013 Neural Networks for NLP</vt:lpstr>
      <vt:lpstr>2014 Seq2Seq Models</vt:lpstr>
      <vt:lpstr>2015 Attention Mechanism</vt:lpstr>
      <vt:lpstr>2018 Pre-trained Language Models</vt:lpstr>
      <vt:lpstr>NLP Process in Deep Learning</vt:lpstr>
      <vt:lpstr>英文语料预处理</vt:lpstr>
      <vt:lpstr>中文语料预处理</vt:lpstr>
      <vt:lpstr>中文语料预处理</vt:lpstr>
      <vt:lpstr>语料库</vt:lpstr>
      <vt:lpstr>Why NLP is hard?</vt:lpstr>
      <vt:lpstr>Why NLP is hard?</vt:lpstr>
      <vt:lpstr>Why NLP is hard?</vt:lpstr>
      <vt:lpstr>NLP Applications</vt:lpstr>
      <vt:lpstr>PowerPoint 演示文稿</vt:lpstr>
      <vt:lpstr>PowerPoint 演示文稿</vt:lpstr>
      <vt:lpstr>Chat Bot</vt:lpstr>
      <vt:lpstr>NLP In the future</vt:lpstr>
      <vt:lpstr>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Lian Jie</cp:lastModifiedBy>
  <cp:revision>247</cp:revision>
  <dcterms:created xsi:type="dcterms:W3CDTF">2019-06-09T06:58:00Z</dcterms:created>
  <dcterms:modified xsi:type="dcterms:W3CDTF">2022-02-24T07:45:23Z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19D4DE08DB424B27AC5643CB2565D453</vt:lpwstr>
  </property>
  <property fmtid="{D5CDD505-2E9C-101B-9397-08002B2CF9AE}" pid="3" name="KSOProductBuildVer">
    <vt:lpwstr>2052-11.1.0.11365</vt:lpwstr>
  </property>
</Properties>
</file>